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</p:sldMasterIdLst>
  <p:notesMasterIdLst>
    <p:notesMasterId r:id="rId7"/>
  </p:notesMasterIdLst>
  <p:handoutMasterIdLst>
    <p:handoutMasterId r:id="rId8"/>
  </p:handoutMasterIdLst>
  <p:sldIdLst>
    <p:sldId id="291" r:id="rId5"/>
    <p:sldId id="292" r:id="rId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9A1"/>
    <a:srgbClr val="000329"/>
    <a:srgbClr val="3B7DFF"/>
    <a:srgbClr val="FD7A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5033" autoAdjust="0"/>
  </p:normalViewPr>
  <p:slideViewPr>
    <p:cSldViewPr snapToGrid="0" snapToObjects="1" showGuides="1">
      <p:cViewPr>
        <p:scale>
          <a:sx n="125" d="100"/>
          <a:sy n="125" d="100"/>
        </p:scale>
        <p:origin x="90" y="90"/>
      </p:cViewPr>
      <p:guideLst>
        <p:guide orient="horz" pos="2160"/>
        <p:guide pos="3101"/>
      </p:guideLst>
    </p:cSldViewPr>
  </p:slideViewPr>
  <p:outlineViewPr>
    <p:cViewPr>
      <p:scale>
        <a:sx n="33" d="100"/>
        <a:sy n="33" d="100"/>
      </p:scale>
      <p:origin x="0" y="-18965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DBBB1A-0FC7-654C-AF01-274336C629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AC123B-4CEA-5144-9C4D-D8260A3002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376FC-9E29-9947-BDF8-8ED6679A857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38B90-8536-B549-85D9-96A2BF1D28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2DA49-4FDB-D549-97DB-D24A28E33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D93C4-E5B7-FC44-92B6-699309C04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14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38F86-D038-D349-944C-74994A3EB0A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D4BEC-FE71-C24A-8380-C7678EE67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12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554671-8D42-DB65-97B8-5398D230D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506" b="841"/>
          <a:stretch/>
        </p:blipFill>
        <p:spPr>
          <a:xfrm>
            <a:off x="0" y="1"/>
            <a:ext cx="990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9C137-8829-BE19-BD9E-6B04003872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1444" y="406400"/>
            <a:ext cx="2057637" cy="9398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E5732BF-5401-7A75-9143-485654BD3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65126"/>
            <a:ext cx="6850444" cy="1588127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FBFCA6-40CB-1121-2107-F26F5606F9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823" y="5844878"/>
            <a:ext cx="9528355" cy="838496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BC74684-1A31-C227-3800-2C2E74A470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725" y="3556000"/>
            <a:ext cx="6850063" cy="22734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053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849F4-3C7B-7748-A672-A1BA112CE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328" y="604207"/>
            <a:ext cx="8541345" cy="4419883"/>
          </a:xfrm>
        </p:spPr>
        <p:txBody>
          <a:bodyPr anchor="ctr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Noto Sans Black" panose="020B0A02040504020204" pitchFamily="34" charset="0"/>
                <a:ea typeface="Noto Sans Black" panose="020B0A02040504020204" pitchFamily="34" charset="0"/>
                <a:cs typeface="Noto Sans Black" panose="020B0A02040504020204" pitchFamily="34" charset="0"/>
              </a:defRPr>
            </a:lvl1pPr>
          </a:lstStyle>
          <a:p>
            <a:r>
              <a:rPr lang="en-GB" dirty="0"/>
              <a:t>Statement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3E514-405F-9641-B599-197E1A825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9592" y="5024088"/>
            <a:ext cx="5960368" cy="1157004"/>
          </a:xfrm>
        </p:spPr>
        <p:txBody>
          <a:bodyPr>
            <a:normAutofit/>
          </a:bodyPr>
          <a:lstStyle>
            <a:lvl1pPr marL="0" indent="0" algn="ctr">
              <a:buNone/>
              <a:defRPr sz="1625">
                <a:solidFill>
                  <a:schemeClr val="bg1"/>
                </a:solidFill>
              </a:defRPr>
            </a:lvl1pPr>
            <a:lvl2pPr marL="37148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6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5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3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42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90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F52D0D-CE2C-EB5E-B53D-1B597BCCF5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Details Noto Sans Regular 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B0FDF-D9D3-27F8-2154-871FEEAF69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8A2C01-E675-1441-A7C3-0C028A946F2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25C836-666E-8281-F7BA-734528A4B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l="14580" r="27557" b="47682"/>
          <a:stretch/>
        </p:blipFill>
        <p:spPr>
          <a:xfrm>
            <a:off x="8764742" y="6417362"/>
            <a:ext cx="674914" cy="27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96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70F0239-B7FF-46B1-7399-EAB2F550E0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906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ja-JP" altLang="en-US"/>
              <a:t>アイコンをクリックして図を追加</a:t>
            </a:r>
            <a:endParaRPr lang="en-P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849F4-3C7B-7748-A672-A1BA112CE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328" y="604207"/>
            <a:ext cx="8541345" cy="4419883"/>
          </a:xfrm>
        </p:spPr>
        <p:txBody>
          <a:bodyPr anchor="ctr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Noto Sans Black" panose="020B0502040504020204" pitchFamily="34" charset="0"/>
                <a:ea typeface="Noto Sans Black" panose="020B0502040504020204" pitchFamily="34" charset="0"/>
                <a:cs typeface="Noto Sans Black" panose="020B0502040504020204" pitchFamily="34" charset="0"/>
              </a:defRPr>
            </a:lvl1pPr>
          </a:lstStyle>
          <a:p>
            <a:r>
              <a:rPr lang="en-GB" dirty="0"/>
              <a:t>Statement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3E514-405F-9641-B599-197E1A825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9592" y="5024088"/>
            <a:ext cx="5960368" cy="115700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7148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6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5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3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42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90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FDB60-4763-837D-8C2B-BCCD978766C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Details Noto Sans Regular 8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DCBC9-6119-D98E-3E98-73ABA65D01E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8A2C01-E675-1441-A7C3-0C028A946F2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9DEF1E-F42F-BCA2-92B6-1DA60A12FB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l="14580" r="27557" b="47682"/>
          <a:stretch/>
        </p:blipFill>
        <p:spPr>
          <a:xfrm>
            <a:off x="8764742" y="6417362"/>
            <a:ext cx="674914" cy="27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49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78796C-56D7-6B53-101C-99329D0A3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25" r="9225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849F4-3C7B-7748-A672-A1BA112CE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6464" y="604207"/>
            <a:ext cx="6493073" cy="4419883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chemeClr val="bg1"/>
                </a:solidFill>
                <a:latin typeface="Noto Sans Black" panose="020B0502040504020204" pitchFamily="34" charset="0"/>
                <a:ea typeface="Noto Sans Black" panose="020B0502040504020204" pitchFamily="34" charset="0"/>
                <a:cs typeface="Noto Sans Black" panose="020B0502040504020204" pitchFamily="34" charset="0"/>
              </a:defRPr>
            </a:lvl1pPr>
          </a:lstStyle>
          <a:p>
            <a:r>
              <a:rPr lang="en-GB" dirty="0"/>
              <a:t>Statement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3E514-405F-9641-B599-197E1A825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2816" y="5024088"/>
            <a:ext cx="5960368" cy="115700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7148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6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5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3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42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90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17B46F-5319-0DD0-DC24-E3AE15A32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25000"/>
          </a:blip>
          <a:srcRect l="14580" r="27557" b="47682"/>
          <a:stretch/>
        </p:blipFill>
        <p:spPr>
          <a:xfrm>
            <a:off x="8764742" y="6417362"/>
            <a:ext cx="674914" cy="27871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968ADF-C9F9-9944-275D-D9FEBDB117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Details Noto Sans Regular 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008503-0C67-43CA-E8CD-CBFF8CCDBB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8A2C01-E675-1441-A7C3-0C028A946F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1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2F9673-D835-D94D-998B-35466EC5C6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68"/>
            <a:ext cx="9906000" cy="68508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849F4-3C7B-7748-A672-A1BA112CE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6464" y="604207"/>
            <a:ext cx="6493073" cy="4419883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0329A1"/>
                </a:solidFill>
                <a:latin typeface="Noto Sans Black" panose="020B0502040504020204" pitchFamily="34" charset="0"/>
                <a:ea typeface="Noto Sans Black" panose="020B0502040504020204" pitchFamily="34" charset="0"/>
                <a:cs typeface="Noto Sans Black" panose="020B0502040504020204" pitchFamily="34" charset="0"/>
              </a:defRPr>
            </a:lvl1pPr>
          </a:lstStyle>
          <a:p>
            <a:r>
              <a:rPr lang="en-GB" dirty="0"/>
              <a:t>Statement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3E514-405F-9641-B599-197E1A825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9592" y="5024088"/>
            <a:ext cx="5960368" cy="115700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329A1"/>
                </a:solidFill>
              </a:defRPr>
            </a:lvl1pPr>
            <a:lvl2pPr marL="37148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6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5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3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42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90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851AB-9172-BA2D-1287-87371209C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580" r="27557" b="47682"/>
          <a:stretch/>
        </p:blipFill>
        <p:spPr>
          <a:xfrm>
            <a:off x="8764742" y="6417362"/>
            <a:ext cx="674914" cy="27871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81E801-9E88-A94B-C11B-F57B57A2D8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Document Details Noto Sans Regular 8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C36AD-D8E7-47ED-1B73-18AF9C5AA1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8A2C01-E675-1441-A7C3-0C028A946F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590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rgbClr val="0003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07AC6-A7EC-6243-BE68-5A908091FC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4822" y="2162800"/>
            <a:ext cx="7429500" cy="1288440"/>
          </a:xfrm>
        </p:spPr>
        <p:txBody>
          <a:bodyPr anchor="t">
            <a:noAutofit/>
          </a:bodyPr>
          <a:lstStyle>
            <a:lvl1pPr algn="l">
              <a:defRPr sz="6906" b="1" i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5B8452-7FC1-1740-857A-32267FA057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822" y="3663966"/>
            <a:ext cx="2887194" cy="1119824"/>
          </a:xfrm>
        </p:spPr>
        <p:txBody>
          <a:bodyPr anchor="t">
            <a:normAutofit/>
          </a:bodyPr>
          <a:lstStyle>
            <a:lvl1pPr marL="0" indent="0" algn="l">
              <a:buNone/>
              <a:defRPr sz="1138" b="0" i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71484" indent="0" algn="ctr">
              <a:buNone/>
              <a:defRPr sz="1625"/>
            </a:lvl2pPr>
            <a:lvl3pPr marL="742969" indent="0" algn="ctr">
              <a:buNone/>
              <a:defRPr sz="1463"/>
            </a:lvl3pPr>
            <a:lvl4pPr marL="1114453" indent="0" algn="ctr">
              <a:buNone/>
              <a:defRPr sz="1300"/>
            </a:lvl4pPr>
            <a:lvl5pPr marL="1485937" indent="0" algn="ctr">
              <a:buNone/>
              <a:defRPr sz="1300"/>
            </a:lvl5pPr>
            <a:lvl6pPr marL="1857421" indent="0" algn="ctr">
              <a:buNone/>
              <a:defRPr sz="1300"/>
            </a:lvl6pPr>
            <a:lvl7pPr marL="2228906" indent="0" algn="ctr">
              <a:buNone/>
              <a:defRPr sz="1300"/>
            </a:lvl7pPr>
            <a:lvl8pPr marL="2600390" indent="0" algn="ctr">
              <a:buNone/>
              <a:defRPr sz="1300"/>
            </a:lvl8pPr>
            <a:lvl9pPr marL="2971874" indent="0" algn="ctr">
              <a:buNone/>
              <a:defRPr sz="13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582475-A448-7B4C-B1B6-9AD85820FB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9984" y="3663953"/>
            <a:ext cx="2851844" cy="1349375"/>
          </a:xfrm>
        </p:spPr>
        <p:txBody>
          <a:bodyPr/>
          <a:lstStyle>
            <a:lvl1pPr>
              <a:defRPr sz="1138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3C98BD-67AF-D02B-38A5-133FBDCA1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1444" y="406400"/>
            <a:ext cx="2057637" cy="93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1B3683-B708-BC83-8FE0-E53623C0AE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823" y="5908378"/>
            <a:ext cx="9528355" cy="8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67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4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29" y="365126"/>
            <a:ext cx="8967942" cy="1197864"/>
          </a:xfrm>
        </p:spPr>
        <p:txBody>
          <a:bodyPr/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029" y="1789557"/>
            <a:ext cx="8970628" cy="1655064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Document Details Noto Sans Regular 8</a:t>
            </a:r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2C01-E675-1441-A7C3-0C028A946F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02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44" y="365125"/>
            <a:ext cx="8973311" cy="1197864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344" y="1825625"/>
            <a:ext cx="4424744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2" y="1825625"/>
            <a:ext cx="4424743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Document Details Noto Sans Regular 8</a:t>
            </a:r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9C8A2C01-E675-1441-A7C3-0C028A946F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187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44" y="365125"/>
            <a:ext cx="8973311" cy="1197864"/>
          </a:xfrm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345" y="1825625"/>
            <a:ext cx="2753106" cy="4351338"/>
          </a:xfrm>
        </p:spPr>
        <p:txBody>
          <a:bodyPr/>
          <a:lstStyle>
            <a:lvl1pPr>
              <a:defRPr sz="1400" b="1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Document Details Noto Sans Regular 8</a:t>
            </a:r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9C8A2C01-E675-1441-A7C3-0C028A946F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839DAD-A927-D0C6-D8B5-1CEB32F9190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576447" y="1825625"/>
            <a:ext cx="2753106" cy="4351338"/>
          </a:xfrm>
        </p:spPr>
        <p:txBody>
          <a:bodyPr/>
          <a:lstStyle>
            <a:lvl1pPr>
              <a:defRPr sz="1400" b="1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A30418-B711-2A7D-6A95-49BDA4D66A8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686549" y="1825625"/>
            <a:ext cx="2753106" cy="4351338"/>
          </a:xfrm>
        </p:spPr>
        <p:txBody>
          <a:bodyPr/>
          <a:lstStyle>
            <a:lvl1pPr>
              <a:defRPr sz="1400" b="1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43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8A89AC-DF60-BB14-9432-F9E6411F0B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10100" cy="6858000"/>
          </a:xfr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912" y="365126"/>
            <a:ext cx="4424743" cy="1197864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2" y="1825625"/>
            <a:ext cx="4424743" cy="4351338"/>
          </a:xfrm>
        </p:spPr>
        <p:txBody>
          <a:bodyPr/>
          <a:lstStyle>
            <a:lvl1pPr>
              <a:defRPr sz="1400">
                <a:latin typeface="Noto Sans Light" panose="020B0402040504020204"/>
              </a:defRPr>
            </a:lvl1pPr>
            <a:lvl2pPr>
              <a:defRPr sz="1400">
                <a:latin typeface="Noto Sans Light" panose="020B0402040504020204"/>
              </a:defRPr>
            </a:lvl2pPr>
            <a:lvl3pPr>
              <a:defRPr sz="1200">
                <a:latin typeface="Noto Sans Light" panose="020B0402040504020204"/>
              </a:defRPr>
            </a:lvl3pPr>
            <a:lvl4pPr>
              <a:defRPr sz="1100">
                <a:latin typeface="Noto Sans Light" panose="020B0402040504020204"/>
              </a:defRPr>
            </a:lvl4pPr>
            <a:lvl5pPr>
              <a:defRPr sz="1100">
                <a:latin typeface="Noto Sans Light" panose="020B0402040504020204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Document Details Noto Sans Regular 8</a:t>
            </a:r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9C8A2C01-E675-1441-A7C3-0C028A946F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17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8A89AC-DF60-BB14-9432-F9E6411F0B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97424" y="0"/>
            <a:ext cx="4608576" cy="6858000"/>
          </a:xfr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44" y="365126"/>
            <a:ext cx="4424743" cy="1197864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" y="1825625"/>
            <a:ext cx="4424743" cy="4351338"/>
          </a:xfrm>
        </p:spPr>
        <p:txBody>
          <a:bodyPr/>
          <a:lstStyle>
            <a:lvl1pPr>
              <a:defRPr sz="1400">
                <a:latin typeface="Noto Sans Light" panose="020B0402040504020204"/>
              </a:defRPr>
            </a:lvl1pPr>
            <a:lvl2pPr>
              <a:defRPr sz="1400">
                <a:latin typeface="Noto Sans Light" panose="020B0402040504020204"/>
              </a:defRPr>
            </a:lvl2pPr>
            <a:lvl3pPr>
              <a:defRPr sz="1200">
                <a:latin typeface="Noto Sans Light" panose="020B0402040504020204"/>
              </a:defRPr>
            </a:lvl3pPr>
            <a:lvl4pPr>
              <a:defRPr sz="1100">
                <a:latin typeface="Noto Sans Light" panose="020B0402040504020204"/>
              </a:defRPr>
            </a:lvl4pPr>
            <a:lvl5pPr>
              <a:defRPr sz="1100">
                <a:latin typeface="Noto Sans Light" panose="020B0402040504020204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Document Details Noto Sans Regular 8</a:t>
            </a:r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9C8A2C01-E675-1441-A7C3-0C028A946F2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56B8FB-6736-3BD0-B8C0-5DCF0A90F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l="14580" r="27557" b="47682"/>
          <a:stretch/>
        </p:blipFill>
        <p:spPr>
          <a:xfrm>
            <a:off x="8764742" y="6417362"/>
            <a:ext cx="674914" cy="27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73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D31FFA-B4F7-1BFE-3F76-6379E516F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35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9C137-8829-BE19-BD9E-6B04003872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1444" y="406400"/>
            <a:ext cx="2057637" cy="9398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E5732BF-5401-7A75-9143-485654BD3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65126"/>
            <a:ext cx="6850444" cy="1588127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FBFCA6-40CB-1121-2107-F26F5606F9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823" y="5844878"/>
            <a:ext cx="9528355" cy="838496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222E5FC6-A45A-8D27-3027-D98EFD3EBF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725" y="3556000"/>
            <a:ext cx="6850063" cy="22734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798F72-3B07-C81B-EE8F-5E1EC0473BB7}"/>
              </a:ext>
            </a:extLst>
          </p:cNvPr>
          <p:cNvSpPr/>
          <p:nvPr userDrawn="1"/>
        </p:nvSpPr>
        <p:spPr>
          <a:xfrm>
            <a:off x="5383513" y="0"/>
            <a:ext cx="4522486" cy="6858000"/>
          </a:xfrm>
          <a:prstGeom prst="rect">
            <a:avLst/>
          </a:prstGeom>
          <a:solidFill>
            <a:srgbClr val="000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44" y="365126"/>
            <a:ext cx="4424743" cy="1197864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" y="1825625"/>
            <a:ext cx="4424743" cy="4351338"/>
          </a:xfrm>
        </p:spPr>
        <p:txBody>
          <a:bodyPr/>
          <a:lstStyle>
            <a:lvl1pPr>
              <a:defRPr sz="1400">
                <a:latin typeface="Noto Sans Light" panose="020B0402040504020204"/>
              </a:defRPr>
            </a:lvl1pPr>
            <a:lvl2pPr>
              <a:defRPr sz="1400">
                <a:latin typeface="Noto Sans Light" panose="020B0402040504020204"/>
              </a:defRPr>
            </a:lvl2pPr>
            <a:lvl3pPr>
              <a:defRPr sz="1200">
                <a:latin typeface="Noto Sans Light" panose="020B0402040504020204"/>
              </a:defRPr>
            </a:lvl3pPr>
            <a:lvl4pPr>
              <a:defRPr sz="1100">
                <a:latin typeface="Noto Sans Light" panose="020B0402040504020204"/>
              </a:defRPr>
            </a:lvl4pPr>
            <a:lvl5pPr>
              <a:defRPr sz="1100">
                <a:latin typeface="Noto Sans Light" panose="020B0402040504020204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Document Details Noto Sans Regular 8</a:t>
            </a:r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9C8A2C01-E675-1441-A7C3-0C028A946F2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5DD32B-C228-AE2E-EDA4-1858CC3A62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l="14580" r="27557" b="47682"/>
          <a:stretch/>
        </p:blipFill>
        <p:spPr>
          <a:xfrm>
            <a:off x="8764742" y="6417362"/>
            <a:ext cx="674914" cy="27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77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7F983-1F8A-4D4A-B7DD-46A97AAF7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28" y="4181472"/>
            <a:ext cx="2921128" cy="2019301"/>
          </a:xfrm>
        </p:spPr>
        <p:txBody>
          <a:bodyPr lIns="90000" tIns="91440" bIns="91440">
            <a:normAutofit/>
          </a:bodyPr>
          <a:lstStyle>
            <a:lvl1pPr>
              <a:defRPr sz="1400" b="1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sz="1400" b="1" i="0"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2pPr>
            <a:lvl3pPr>
              <a:defRPr sz="1400" b="1" i="0"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3pPr>
            <a:lvl4pPr>
              <a:defRPr sz="1400" b="1" i="0"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4pPr>
            <a:lvl5pPr>
              <a:defRPr sz="1400" b="1" i="0"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E6BD9BB-7B71-F941-9677-008285430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962" y="6435590"/>
            <a:ext cx="1357502" cy="365125"/>
          </a:xfrm>
          <a:prstGeom prst="rect">
            <a:avLst/>
          </a:prstGeom>
        </p:spPr>
        <p:txBody>
          <a:bodyPr/>
          <a:lstStyle>
            <a:lvl1pPr algn="l">
              <a:defRPr sz="813" b="0" i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fld id="{9C8A2C01-E675-1441-A7C3-0C028A946F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AFD87DA-0C14-814E-A69B-982FEA6D740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92436" y="4181473"/>
            <a:ext cx="2921128" cy="2019301"/>
          </a:xfrm>
        </p:spPr>
        <p:txBody>
          <a:bodyPr lIns="90000" tIns="91440" bIns="91440">
            <a:normAutofit/>
          </a:bodyPr>
          <a:lstStyle>
            <a:lvl1pPr>
              <a:defRPr sz="1400" b="1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sz="1400" b="1" i="0"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2pPr>
            <a:lvl3pPr>
              <a:defRPr sz="1400" b="1" i="0"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3pPr>
            <a:lvl4pPr>
              <a:defRPr sz="1400" b="1" i="0"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4pPr>
            <a:lvl5pPr>
              <a:defRPr sz="1400" b="1" i="0"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39C411B-DE87-9C41-9504-D65632A4AD4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66344" y="4181473"/>
            <a:ext cx="2921129" cy="2019301"/>
          </a:xfrm>
        </p:spPr>
        <p:txBody>
          <a:bodyPr lIns="90000" tIns="91440" bIns="91440">
            <a:normAutofit/>
          </a:bodyPr>
          <a:lstStyle>
            <a:lvl1pPr>
              <a:defRPr sz="1400" b="1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sz="1400" b="1" i="0"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2pPr>
            <a:lvl3pPr>
              <a:defRPr sz="1400" b="1" i="0"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3pPr>
            <a:lvl4pPr>
              <a:defRPr sz="1400" b="1" i="0"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4pPr>
            <a:lvl5pPr>
              <a:defRPr sz="1400" b="1" i="0"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1349B8-E077-4DFB-DFE1-D63C2B43B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65125"/>
            <a:ext cx="8972807" cy="1197864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PH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CCE3DD9-67F1-136E-1295-CF442A9D8B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6344" y="2057400"/>
            <a:ext cx="2921381" cy="20193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400"/>
            </a:lvl1pPr>
          </a:lstStyle>
          <a:p>
            <a:r>
              <a:rPr lang="ja-JP" altLang="en-US"/>
              <a:t>アイコンをクリックして図を追加</a:t>
            </a:r>
            <a:endParaRPr lang="en-PH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03B4044-7F30-F086-64DD-8BEBCAE3BAA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92183" y="2057400"/>
            <a:ext cx="2921381" cy="20193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400"/>
            </a:lvl1pPr>
          </a:lstStyle>
          <a:p>
            <a:r>
              <a:rPr lang="ja-JP" altLang="en-US"/>
              <a:t>アイコンをクリックして図を追加</a:t>
            </a:r>
            <a:endParaRPr lang="en-PH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5C64474A-2E9C-2E23-1657-956DDCBAD1B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18022" y="2057400"/>
            <a:ext cx="2921381" cy="20193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400"/>
            </a:lvl1pPr>
          </a:lstStyle>
          <a:p>
            <a:r>
              <a:rPr lang="ja-JP" altLang="en-US"/>
              <a:t>アイコンをクリックして図を追加</a:t>
            </a:r>
            <a:endParaRPr lang="en-PH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5B5E264-1D77-1A0E-463B-5369064014E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Document Details Noto Sans Regular 8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7C456D0-A94E-8FF6-176C-CBE958D3A07A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518023" y="1709847"/>
            <a:ext cx="2921128" cy="280877"/>
          </a:xfrm>
          <a:noFill/>
        </p:spPr>
        <p:txBody>
          <a:bodyPr lIns="90000" tIns="91440" bIns="91440" anchor="ctr">
            <a:noAutofit/>
          </a:bodyPr>
          <a:lstStyle>
            <a:lvl1pPr>
              <a:defRPr sz="1400" b="1" i="0">
                <a:solidFill>
                  <a:srgbClr val="FD7A00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sz="1400" b="1" i="0">
                <a:solidFill>
                  <a:srgbClr val="FD7A00"/>
                </a:solidFill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2pPr>
            <a:lvl3pPr>
              <a:defRPr sz="1400" b="1" i="0">
                <a:solidFill>
                  <a:srgbClr val="FD7A00"/>
                </a:solidFill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3pPr>
            <a:lvl4pPr>
              <a:defRPr sz="1400" b="1" i="0">
                <a:solidFill>
                  <a:srgbClr val="FD7A00"/>
                </a:solidFill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4pPr>
            <a:lvl5pPr>
              <a:defRPr sz="1400" b="1" i="0">
                <a:solidFill>
                  <a:srgbClr val="FD7A00"/>
                </a:solidFill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9F5A37A-73BA-72EA-5311-54244B089F6A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491931" y="1709848"/>
            <a:ext cx="2921128" cy="280877"/>
          </a:xfrm>
          <a:noFill/>
        </p:spPr>
        <p:txBody>
          <a:bodyPr lIns="90000" tIns="91440" bIns="91440" anchor="ctr">
            <a:noAutofit/>
          </a:bodyPr>
          <a:lstStyle>
            <a:lvl1pPr>
              <a:defRPr sz="1400" b="1" i="0">
                <a:solidFill>
                  <a:srgbClr val="FD7A00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sz="1400" b="1" i="0">
                <a:solidFill>
                  <a:srgbClr val="FD7A00"/>
                </a:solidFill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2pPr>
            <a:lvl3pPr>
              <a:defRPr sz="1400" b="1" i="0">
                <a:solidFill>
                  <a:srgbClr val="FD7A00"/>
                </a:solidFill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3pPr>
            <a:lvl4pPr>
              <a:defRPr sz="1400" b="1" i="0">
                <a:solidFill>
                  <a:srgbClr val="FD7A00"/>
                </a:solidFill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4pPr>
            <a:lvl5pPr>
              <a:defRPr sz="1400" b="1" i="0">
                <a:solidFill>
                  <a:srgbClr val="FD7A00"/>
                </a:solidFill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E5E32EB-B501-3CB1-7429-A7D037B8290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65839" y="1709848"/>
            <a:ext cx="2921129" cy="280877"/>
          </a:xfrm>
          <a:noFill/>
        </p:spPr>
        <p:txBody>
          <a:bodyPr lIns="90000" tIns="91440" bIns="91440" anchor="ctr">
            <a:noAutofit/>
          </a:bodyPr>
          <a:lstStyle>
            <a:lvl1pPr>
              <a:defRPr sz="1400" b="1" i="0">
                <a:solidFill>
                  <a:srgbClr val="FD7A00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sz="1400" b="1" i="0">
                <a:solidFill>
                  <a:srgbClr val="FD7A00"/>
                </a:solidFill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2pPr>
            <a:lvl3pPr>
              <a:defRPr sz="1400" b="1" i="0">
                <a:solidFill>
                  <a:srgbClr val="FD7A00"/>
                </a:solidFill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3pPr>
            <a:lvl4pPr>
              <a:defRPr sz="1400" b="1" i="0">
                <a:solidFill>
                  <a:srgbClr val="FD7A00"/>
                </a:solidFill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4pPr>
            <a:lvl5pPr>
              <a:defRPr sz="1400" b="1" i="0">
                <a:solidFill>
                  <a:srgbClr val="FD7A00"/>
                </a:solidFill>
                <a:latin typeface="+mn-lt"/>
                <a:ea typeface="Noto Sans Light" panose="020B0402040504020204" pitchFamily="34" charset="0"/>
                <a:cs typeface="Noto Sans Light" panose="020B0402040504020204" pitchFamily="34" charset="0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0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662752-669A-0D3B-F60A-74F7FE014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66"/>
          <a:stretch/>
        </p:blipFill>
        <p:spPr>
          <a:xfrm>
            <a:off x="0" y="0"/>
            <a:ext cx="9906000" cy="6876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9C137-8829-BE19-BD9E-6B04003872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7571444" y="406400"/>
            <a:ext cx="2057637" cy="9398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E5732BF-5401-7A75-9143-485654BD3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65126"/>
            <a:ext cx="6850444" cy="17543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3E2DA4B-378B-BBFC-5084-2E16933208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725" y="3556000"/>
            <a:ext cx="6850063" cy="22734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81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CE52749-541D-A678-0B3A-33F9A534A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10" r="9510" b="15948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9C137-8829-BE19-BD9E-6B04003872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1444" y="406400"/>
            <a:ext cx="2057637" cy="9398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E5732BF-5401-7A75-9143-485654BD3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65126"/>
            <a:ext cx="6850444" cy="1588127"/>
          </a:xfrm>
        </p:spPr>
        <p:txBody>
          <a:bodyPr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0BB5A0F-63D6-8D8A-2919-90977E67D4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725" y="3556000"/>
            <a:ext cx="6850063" cy="227349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082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03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1F831A-B4D2-473A-04BC-9FB6E6B7D42A}"/>
              </a:ext>
            </a:extLst>
          </p:cNvPr>
          <p:cNvSpPr/>
          <p:nvPr userDrawn="1"/>
        </p:nvSpPr>
        <p:spPr>
          <a:xfrm>
            <a:off x="8124825" y="6191250"/>
            <a:ext cx="1781175" cy="666750"/>
          </a:xfrm>
          <a:prstGeom prst="rect">
            <a:avLst/>
          </a:prstGeom>
          <a:solidFill>
            <a:srgbClr val="000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C9C137-8829-BE19-BD9E-6B04003872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1444" y="406400"/>
            <a:ext cx="2057637" cy="9398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E5732BF-5401-7A75-9143-485654BD3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65126"/>
            <a:ext cx="6850444" cy="1588127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432D4E-D3BE-C401-D418-65BFCB1F4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823" y="5844878"/>
            <a:ext cx="9528355" cy="838496"/>
          </a:xfrm>
          <a:prstGeom prst="rect">
            <a:avLst/>
          </a:prstGeom>
        </p:spPr>
      </p:pic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85464B9-61DA-E96C-CA8C-536110A0E6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725" y="3556000"/>
            <a:ext cx="6850063" cy="22734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071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D7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2FC0DD5-35F8-4D8F-D4F8-180F1A4B7D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8823" y="5844878"/>
            <a:ext cx="9528355" cy="838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9C137-8829-BE19-BD9E-6B04003872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7571444" y="406400"/>
            <a:ext cx="2057637" cy="9398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E5732BF-5401-7A75-9143-485654BD3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65126"/>
            <a:ext cx="6850444" cy="1588127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2AC4EDD-7110-55C6-4465-35A59FF01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725" y="3556000"/>
            <a:ext cx="6850063" cy="22734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55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766817-55FB-24ED-113F-503F9D958AF3}"/>
              </a:ext>
            </a:extLst>
          </p:cNvPr>
          <p:cNvSpPr/>
          <p:nvPr userDrawn="1"/>
        </p:nvSpPr>
        <p:spPr>
          <a:xfrm>
            <a:off x="8124825" y="6191250"/>
            <a:ext cx="178117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C9C137-8829-BE19-BD9E-6B04003872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1444" y="406400"/>
            <a:ext cx="2057637" cy="9398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E5732BF-5401-7A75-9143-485654BD3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65126"/>
            <a:ext cx="6850063" cy="17543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432D4E-D3BE-C401-D418-65BFCB1F4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823" y="5844878"/>
            <a:ext cx="9528355" cy="838496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23726064-CB07-2011-B477-7E4A093169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725" y="3556000"/>
            <a:ext cx="6850063" cy="227349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902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81D2F2-5764-0F51-01F2-E2D5CB3AD2EB}"/>
              </a:ext>
            </a:extLst>
          </p:cNvPr>
          <p:cNvSpPr/>
          <p:nvPr userDrawn="1"/>
        </p:nvSpPr>
        <p:spPr>
          <a:xfrm>
            <a:off x="8124825" y="6191250"/>
            <a:ext cx="1781175" cy="666750"/>
          </a:xfrm>
          <a:prstGeom prst="rect">
            <a:avLst/>
          </a:prstGeom>
          <a:solidFill>
            <a:srgbClr val="000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B140B-ED57-8B48-9357-68F8C594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592" y="2766221"/>
            <a:ext cx="4937760" cy="1200329"/>
          </a:xfrm>
        </p:spPr>
        <p:txBody>
          <a:bodyPr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D4355E-69A5-4E4F-8D8F-FADE64D1E3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69592" y="4105390"/>
            <a:ext cx="4937760" cy="731838"/>
          </a:xfrm>
        </p:spPr>
        <p:txBody>
          <a:bodyPr/>
          <a:lstStyle>
            <a:lvl1pPr>
              <a:defRPr sz="2400" b="0" i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51A2B-9199-B846-BCEA-3044D3C919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663" y="2684578"/>
            <a:ext cx="1672929" cy="2152650"/>
          </a:xfrm>
        </p:spPr>
        <p:txBody>
          <a:bodyPr>
            <a:noAutofit/>
          </a:bodyPr>
          <a:lstStyle>
            <a:lvl1pPr>
              <a:defRPr sz="10400" b="1" i="0" spc="-244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CA874-DF04-B259-FB1F-821742617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4888" y="229927"/>
            <a:ext cx="2578357" cy="639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3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81D2F2-5764-0F51-01F2-E2D5CB3AD2EB}"/>
              </a:ext>
            </a:extLst>
          </p:cNvPr>
          <p:cNvSpPr/>
          <p:nvPr userDrawn="1"/>
        </p:nvSpPr>
        <p:spPr>
          <a:xfrm>
            <a:off x="8124825" y="6191250"/>
            <a:ext cx="178117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B140B-ED57-8B48-9357-68F8C594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592" y="2766221"/>
            <a:ext cx="4937760" cy="1200329"/>
          </a:xfrm>
        </p:spPr>
        <p:txBody>
          <a:bodyPr>
            <a:spAutoFit/>
          </a:bodyPr>
          <a:lstStyle>
            <a:lvl1pPr>
              <a:defRPr sz="4000">
                <a:solidFill>
                  <a:srgbClr val="0329A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D4355E-69A5-4E4F-8D8F-FADE64D1E3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69592" y="4105390"/>
            <a:ext cx="4937760" cy="731838"/>
          </a:xfrm>
        </p:spPr>
        <p:txBody>
          <a:bodyPr/>
          <a:lstStyle>
            <a:lvl1pPr>
              <a:defRPr sz="2400" b="0" i="0">
                <a:solidFill>
                  <a:srgbClr val="0329A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51A2B-9199-B846-BCEA-3044D3C919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663" y="2684578"/>
            <a:ext cx="1672929" cy="2152650"/>
          </a:xfrm>
        </p:spPr>
        <p:txBody>
          <a:bodyPr>
            <a:noAutofit/>
          </a:bodyPr>
          <a:lstStyle>
            <a:lvl1pPr>
              <a:defRPr sz="10400" b="1" i="0" spc="-244">
                <a:solidFill>
                  <a:srgbClr val="0329A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 dirty="0"/>
              <a:t>05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CA874-DF04-B259-FB1F-821742617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4888" y="229927"/>
            <a:ext cx="2578357" cy="639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32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344" y="6374157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C8A2C01-E675-1441-A7C3-0C028A946F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344" y="365126"/>
            <a:ext cx="8973312" cy="1754326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344" y="3081528"/>
            <a:ext cx="8973312" cy="1655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3513" y="6374157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Document Details Noto Sans Regular 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83D567-64F9-87C9-1745-53DC77C47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/>
          <a:srcRect l="14580" r="27557" b="47682"/>
          <a:stretch/>
        </p:blipFill>
        <p:spPr>
          <a:xfrm>
            <a:off x="8764742" y="6417362"/>
            <a:ext cx="674914" cy="27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1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17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28" r:id="rId8"/>
    <p:sldLayoutId id="2147483729" r:id="rId9"/>
    <p:sldLayoutId id="2147483700" r:id="rId10"/>
    <p:sldLayoutId id="2147483730" r:id="rId11"/>
    <p:sldLayoutId id="2147483701" r:id="rId12"/>
    <p:sldLayoutId id="2147483702" r:id="rId13"/>
    <p:sldLayoutId id="2147483703" r:id="rId14"/>
    <p:sldLayoutId id="2147483679" r:id="rId15"/>
    <p:sldLayoutId id="2147483681" r:id="rId16"/>
    <p:sldLayoutId id="2147483721" r:id="rId17"/>
    <p:sldLayoutId id="2147483718" r:id="rId18"/>
    <p:sldLayoutId id="2147483719" r:id="rId19"/>
    <p:sldLayoutId id="2147483720" r:id="rId20"/>
    <p:sldLayoutId id="2147483727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6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  <p15:guide id="3" pos="264" userDrawn="1">
          <p15:clr>
            <a:srgbClr val="F26B43"/>
          </p15:clr>
        </p15:guide>
        <p15:guide id="4" pos="5976" userDrawn="1">
          <p15:clr>
            <a:srgbClr val="F26B43"/>
          </p15:clr>
        </p15:guide>
        <p15:guide id="5" orient="horz" pos="323" userDrawn="1">
          <p15:clr>
            <a:srgbClr val="F26B43"/>
          </p15:clr>
        </p15:guide>
        <p15:guide id="6" orient="horz" pos="3906" userDrawn="1">
          <p15:clr>
            <a:srgbClr val="F26B43"/>
          </p15:clr>
        </p15:guide>
        <p15:guide id="7" pos="430" userDrawn="1">
          <p15:clr>
            <a:srgbClr val="F26B43"/>
          </p15:clr>
        </p15:guide>
        <p15:guide id="8" orient="horz" pos="1162" userDrawn="1">
          <p15:clr>
            <a:srgbClr val="F26B43"/>
          </p15:clr>
        </p15:guide>
        <p15:guide id="9" pos="1241" userDrawn="1">
          <p15:clr>
            <a:srgbClr val="F26B43"/>
          </p15:clr>
        </p15:guide>
        <p15:guide id="10" pos="1075" userDrawn="1">
          <p15:clr>
            <a:srgbClr val="F26B43"/>
          </p15:clr>
        </p15:guide>
        <p15:guide id="11" pos="2055" userDrawn="1">
          <p15:clr>
            <a:srgbClr val="F26B43"/>
          </p15:clr>
        </p15:guide>
        <p15:guide id="12" pos="2217" userDrawn="1">
          <p15:clr>
            <a:srgbClr val="F26B43"/>
          </p15:clr>
        </p15:guide>
        <p15:guide id="13" pos="3037" userDrawn="1">
          <p15:clr>
            <a:srgbClr val="F26B43"/>
          </p15:clr>
        </p15:guide>
        <p15:guide id="14" pos="3200" userDrawn="1">
          <p15:clr>
            <a:srgbClr val="F26B43"/>
          </p15:clr>
        </p15:guide>
        <p15:guide id="15" pos="4014" userDrawn="1">
          <p15:clr>
            <a:srgbClr val="F26B43"/>
          </p15:clr>
        </p15:guide>
        <p15:guide id="16" pos="4176" userDrawn="1">
          <p15:clr>
            <a:srgbClr val="F26B43"/>
          </p15:clr>
        </p15:guide>
        <p15:guide id="17" pos="4995" userDrawn="1">
          <p15:clr>
            <a:srgbClr val="F26B43"/>
          </p15:clr>
        </p15:guide>
        <p15:guide id="18" pos="5165" userDrawn="1">
          <p15:clr>
            <a:srgbClr val="F26B43"/>
          </p15:clr>
        </p15:guide>
        <p15:guide id="19" pos="5810" userDrawn="1">
          <p15:clr>
            <a:srgbClr val="F26B43"/>
          </p15:clr>
        </p15:guide>
        <p15:guide id="20" orient="horz" pos="41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86" y="939602"/>
            <a:ext cx="7286453" cy="629098"/>
          </a:xfrm>
          <a:prstGeom prst="rect">
            <a:avLst/>
          </a:prstGeom>
        </p:spPr>
        <p:txBody>
          <a:bodyPr vert="horz" wrap="square" lIns="0" tIns="13414" rIns="0" bIns="0" rtlCol="0" anchor="t">
            <a:spAutoFit/>
          </a:bodyPr>
          <a:lstStyle/>
          <a:p>
            <a:pPr marL="10319">
              <a:lnSpc>
                <a:spcPct val="100000"/>
              </a:lnSpc>
              <a:spcBef>
                <a:spcPts val="106"/>
              </a:spcBef>
            </a:pPr>
            <a:r>
              <a:rPr spc="-199" dirty="0"/>
              <a:t>Site</a:t>
            </a:r>
            <a:r>
              <a:rPr spc="-203" dirty="0"/>
              <a:t> </a:t>
            </a:r>
            <a:r>
              <a:rPr spc="-110" dirty="0"/>
              <a:t>Overview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9903" y="2268089"/>
            <a:ext cx="212824" cy="23604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1883" y="1651896"/>
            <a:ext cx="5592247" cy="984276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 algn="just">
              <a:spcBef>
                <a:spcPts val="81"/>
              </a:spcBef>
            </a:pPr>
            <a:r>
              <a:rPr lang="en-US" altLang="zh-CN" sz="853" spc="-41" dirty="0">
                <a:latin typeface="Arial"/>
                <a:cs typeface="Arial"/>
              </a:rPr>
              <a:t>TBN1 is a state-of-the-art data center located on the 7th floor of NTT </a:t>
            </a:r>
            <a:r>
              <a:rPr lang="en-US" altLang="zh-CN" sz="853" spc="-41" dirty="0" err="1">
                <a:latin typeface="Arial"/>
                <a:cs typeface="Arial"/>
              </a:rPr>
              <a:t>Komagome</a:t>
            </a:r>
            <a:r>
              <a:rPr lang="en-US" altLang="zh-CN" sz="853" spc="-41" dirty="0">
                <a:latin typeface="Arial"/>
                <a:cs typeface="Arial"/>
              </a:rPr>
              <a:t> Building No. 2. The building is purpose-built to meet data center requirements, providing over 155 cabinets and 1.5MW of IT power.</a:t>
            </a:r>
          </a:p>
          <a:p>
            <a:pPr marL="10319" algn="just">
              <a:spcBef>
                <a:spcPts val="81"/>
              </a:spcBef>
            </a:pPr>
            <a:r>
              <a:rPr lang="en-US" altLang="zh-CN" sz="853" spc="-41" dirty="0">
                <a:latin typeface="Arial"/>
                <a:cs typeface="Arial"/>
              </a:rPr>
              <a:t>We designed and built TBN1 to meet the latest needs of cloud, network and enterprise customers in terms of power specifications, reliability, security and ESG standards.</a:t>
            </a:r>
          </a:p>
          <a:p>
            <a:pPr marL="10319" algn="just">
              <a:spcBef>
                <a:spcPts val="81"/>
              </a:spcBef>
            </a:pPr>
            <a:r>
              <a:rPr lang="en-US" altLang="zh-CN" sz="853" spc="-41" dirty="0">
                <a:latin typeface="Arial"/>
                <a:cs typeface="Arial"/>
              </a:rPr>
              <a:t>TBN1 is located in the core area of ​​the Yamanote Line in Tokyo, Japan, close to Tokyo Station and the main network hub of the subway. With our Cross Link interconnection service, TBN1 can easily and cost-effectively connect to core Japanese data centers such as CC1 and TY2 in EQ.</a:t>
            </a:r>
            <a:endParaRPr lang="en-US" sz="853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ftr" sz="quarter" idx="5"/>
          </p:nvPr>
        </p:nvSpPr>
        <p:spPr>
          <a:xfrm>
            <a:off x="984885" y="6566498"/>
            <a:ext cx="1425575" cy="2336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767676"/>
                </a:solidFill>
                <a:latin typeface="Arial"/>
                <a:cs typeface="Arial"/>
              </a:defRPr>
            </a:lvl1pPr>
          </a:lstStyle>
          <a:p>
            <a:pPr marL="10319">
              <a:spcBef>
                <a:spcPts val="150"/>
              </a:spcBef>
            </a:pPr>
            <a:r>
              <a:rPr lang="en-US" dirty="0"/>
              <a:t>Strictly</a:t>
            </a:r>
            <a:r>
              <a:rPr lang="en-US" spc="215" dirty="0"/>
              <a:t> </a:t>
            </a:r>
            <a:r>
              <a:rPr lang="en-US" spc="-10" dirty="0"/>
              <a:t>Confidential</a:t>
            </a:r>
            <a:endParaRPr spc="-8" dirty="0"/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xfrm>
            <a:off x="11368785" y="6566498"/>
            <a:ext cx="260350" cy="2336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767676"/>
                </a:solidFill>
                <a:latin typeface="Arial"/>
                <a:cs typeface="Arial"/>
              </a:defRPr>
            </a:lvl1pPr>
          </a:lstStyle>
          <a:p>
            <a:pPr marL="121920">
              <a:spcBef>
                <a:spcPts val="185"/>
              </a:spcBef>
            </a:pPr>
            <a:fld id="{81D60167-4931-47E6-BA6A-407CBD079E47}" type="slidenum">
              <a:rPr lang="en-US" altLang="ja-JP" spc="-50" smtClean="0"/>
              <a:pPr marL="121920">
                <a:spcBef>
                  <a:spcPts val="185"/>
                </a:spcBef>
              </a:pPr>
              <a:t>1</a:t>
            </a:fld>
            <a:endParaRPr spc="-20" dirty="0"/>
          </a:p>
        </p:txBody>
      </p:sp>
      <p:graphicFrame>
        <p:nvGraphicFramePr>
          <p:cNvPr id="36" name="object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600060"/>
              </p:ext>
            </p:extLst>
          </p:nvPr>
        </p:nvGraphicFramePr>
        <p:xfrm>
          <a:off x="111230" y="2871075"/>
          <a:ext cx="5731549" cy="32106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7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4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411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800" spc="-10" dirty="0">
                          <a:solidFill>
                            <a:srgbClr val="F1F1F1"/>
                          </a:solidFill>
                          <a:latin typeface="Arial Black"/>
                          <a:cs typeface="Arial Black"/>
                        </a:rPr>
                        <a:t>Region</a:t>
                      </a:r>
                      <a:endParaRPr sz="800" dirty="0">
                        <a:latin typeface="Arial Black"/>
                        <a:cs typeface="Arial Black"/>
                      </a:endParaRPr>
                    </a:p>
                  </a:txBody>
                  <a:tcPr marL="0" marR="0" marT="505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2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lang="en-US" altLang="zh-CN" sz="700" spc="-2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Bunkyo</a:t>
                      </a:r>
                      <a:r>
                        <a:rPr sz="700" spc="-2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Ward,</a:t>
                      </a:r>
                      <a:r>
                        <a:rPr sz="700" spc="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700" spc="-1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Tokyo</a:t>
                      </a:r>
                      <a:r>
                        <a:rPr sz="700" spc="-1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700" spc="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Japan</a:t>
                      </a:r>
                      <a:r>
                        <a:rPr sz="700" spc="5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4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700" spc="-4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Central</a:t>
                      </a:r>
                      <a:r>
                        <a:rPr sz="700" spc="-10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700" spc="-7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Business</a:t>
                      </a:r>
                      <a:r>
                        <a:rPr sz="700" spc="-45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700" spc="-5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District</a:t>
                      </a:r>
                      <a:r>
                        <a:rPr sz="700" spc="-65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70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of</a:t>
                      </a:r>
                      <a:r>
                        <a:rPr sz="700" spc="-15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lang="en-US" altLang="zh-CN" sz="700" spc="-1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Tokyo</a:t>
                      </a:r>
                      <a:r>
                        <a:rPr sz="700" spc="-1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700" dirty="0">
                        <a:latin typeface="Arial"/>
                        <a:cs typeface="Arial"/>
                      </a:endParaRPr>
                    </a:p>
                  </a:txBody>
                  <a:tcPr marL="0" marR="0" marT="4643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rgbClr val="F1F1F1"/>
                          </a:solidFill>
                          <a:latin typeface="Arial Black"/>
                          <a:cs typeface="Arial Black"/>
                        </a:rPr>
                        <a:t>Location</a:t>
                      </a:r>
                      <a:endParaRPr sz="800" dirty="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28"/>
                    </a:solidFill>
                  </a:tcPr>
                </a:tc>
                <a:tc>
                  <a:txBody>
                    <a:bodyPr/>
                    <a:lstStyle/>
                    <a:p>
                      <a:pPr marL="263525" indent="-171450">
                        <a:lnSpc>
                          <a:spcPct val="100000"/>
                        </a:lnSpc>
                        <a:spcBef>
                          <a:spcPts val="910"/>
                        </a:spcBef>
                        <a:buClr>
                          <a:srgbClr val="FC7900"/>
                        </a:buClr>
                        <a:buFont typeface="Wingdings"/>
                        <a:buChar char=""/>
                        <a:tabLst>
                          <a:tab pos="263525" algn="l"/>
                        </a:tabLst>
                      </a:pPr>
                      <a:r>
                        <a:rPr sz="700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Easily</a:t>
                      </a:r>
                      <a:r>
                        <a:rPr sz="700" spc="105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accessible</a:t>
                      </a:r>
                      <a:r>
                        <a:rPr sz="700" spc="45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via</a:t>
                      </a:r>
                      <a:r>
                        <a:rPr sz="700" spc="50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45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multiple </a:t>
                      </a:r>
                      <a:r>
                        <a:rPr sz="700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public</a:t>
                      </a:r>
                      <a:r>
                        <a:rPr sz="700" spc="45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 transport</a:t>
                      </a:r>
                      <a:r>
                        <a:rPr sz="700" spc="85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routes</a:t>
                      </a:r>
                      <a:r>
                        <a:rPr sz="700" spc="45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en-US" sz="700" spc="45" dirty="0">
                        <a:solidFill>
                          <a:srgbClr val="000329"/>
                        </a:solidFill>
                        <a:latin typeface="Arial"/>
                        <a:cs typeface="Arial"/>
                      </a:endParaRPr>
                    </a:p>
                    <a:p>
                      <a:pPr marL="263525" indent="-171450">
                        <a:lnSpc>
                          <a:spcPct val="100000"/>
                        </a:lnSpc>
                        <a:spcBef>
                          <a:spcPts val="910"/>
                        </a:spcBef>
                        <a:buClr>
                          <a:srgbClr val="FC7900"/>
                        </a:buClr>
                        <a:buFont typeface="Wingdings"/>
                        <a:buChar char=""/>
                        <a:tabLst>
                          <a:tab pos="263525" algn="l"/>
                        </a:tabLst>
                      </a:pPr>
                      <a:r>
                        <a:rPr sz="700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1hr</a:t>
                      </a:r>
                      <a:r>
                        <a:rPr sz="700" spc="20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drive</a:t>
                      </a:r>
                      <a:r>
                        <a:rPr sz="700" spc="55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70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from</a:t>
                      </a:r>
                      <a:r>
                        <a:rPr sz="700" spc="-15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700" spc="-80" dirty="0">
                          <a:solidFill>
                            <a:srgbClr val="000329"/>
                          </a:solidFill>
                          <a:latin typeface="Arial Black"/>
                          <a:cs typeface="Arial Black"/>
                        </a:rPr>
                        <a:t>Haneda </a:t>
                      </a:r>
                      <a:r>
                        <a:rPr sz="700" spc="-35" dirty="0">
                          <a:solidFill>
                            <a:srgbClr val="000329"/>
                          </a:solidFill>
                          <a:latin typeface="Arial Black"/>
                          <a:cs typeface="Arial Black"/>
                        </a:rPr>
                        <a:t>Airport</a:t>
                      </a:r>
                      <a:r>
                        <a:rPr sz="700" spc="-35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700" spc="35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700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1hr</a:t>
                      </a:r>
                      <a:r>
                        <a:rPr sz="700" spc="55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drive</a:t>
                      </a:r>
                      <a:r>
                        <a:rPr sz="700" spc="50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55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from</a:t>
                      </a:r>
                      <a:r>
                        <a:rPr sz="700" spc="95" dirty="0">
                          <a:solidFill>
                            <a:srgbClr val="00032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700" spc="-80" dirty="0">
                          <a:solidFill>
                            <a:srgbClr val="000329"/>
                          </a:solidFill>
                          <a:latin typeface="Arial Black"/>
                          <a:cs typeface="Arial Black"/>
                        </a:rPr>
                        <a:t>Narita </a:t>
                      </a:r>
                      <a:r>
                        <a:rPr lang="en-US" altLang="zh-CN" sz="700" spc="-35" dirty="0">
                          <a:solidFill>
                            <a:srgbClr val="000329"/>
                          </a:solidFill>
                          <a:latin typeface="Arial Black"/>
                          <a:cs typeface="Arial Black"/>
                        </a:rPr>
                        <a:t>Airport</a:t>
                      </a:r>
                      <a:endParaRPr lang="en-US" sz="700" dirty="0">
                        <a:solidFill>
                          <a:srgbClr val="000028"/>
                        </a:solidFill>
                        <a:latin typeface="Arial Black"/>
                        <a:cs typeface="Arial Black"/>
                      </a:endParaRPr>
                    </a:p>
                    <a:p>
                      <a:pPr marL="263525" indent="-171450">
                        <a:lnSpc>
                          <a:spcPct val="100000"/>
                        </a:lnSpc>
                        <a:spcBef>
                          <a:spcPts val="495"/>
                        </a:spcBef>
                        <a:buClr>
                          <a:srgbClr val="FC7900"/>
                        </a:buClr>
                        <a:buFont typeface="Wingdings"/>
                        <a:buChar char=""/>
                        <a:tabLst>
                          <a:tab pos="263525" algn="l"/>
                        </a:tabLst>
                      </a:pPr>
                      <a:r>
                        <a:rPr lang="en-US" sz="70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Located in the core area of ​​the capital</a:t>
                      </a:r>
                      <a:endParaRPr sz="700" dirty="0">
                        <a:latin typeface="Arial"/>
                        <a:cs typeface="Arial"/>
                      </a:endParaRPr>
                    </a:p>
                  </a:txBody>
                  <a:tcPr marL="0" marR="0" marT="9390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800" spc="-20" dirty="0">
                          <a:solidFill>
                            <a:srgbClr val="F1F1F1"/>
                          </a:solidFill>
                          <a:latin typeface="Arial Black"/>
                          <a:cs typeface="Arial Black"/>
                        </a:rPr>
                        <a:t>Scale</a:t>
                      </a:r>
                      <a:endParaRPr sz="800" dirty="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28"/>
                    </a:solidFill>
                  </a:tcPr>
                </a:tc>
                <a:tc>
                  <a:txBody>
                    <a:bodyPr/>
                    <a:lstStyle/>
                    <a:p>
                      <a:pPr marL="262890" indent="-170815">
                        <a:lnSpc>
                          <a:spcPct val="100000"/>
                        </a:lnSpc>
                        <a:spcBef>
                          <a:spcPts val="850"/>
                        </a:spcBef>
                        <a:buClr>
                          <a:srgbClr val="FC7900"/>
                        </a:buClr>
                        <a:buFont typeface="Wingdings"/>
                        <a:buChar char=""/>
                        <a:tabLst>
                          <a:tab pos="262890" algn="l"/>
                        </a:tabLst>
                      </a:pPr>
                      <a:r>
                        <a:rPr sz="700" spc="-1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Self-</a:t>
                      </a: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built</a:t>
                      </a:r>
                      <a:r>
                        <a:rPr sz="700" spc="14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sz="700" spc="1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center</a:t>
                      </a:r>
                      <a:r>
                        <a:rPr sz="700" spc="7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5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sz="700" spc="15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65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1</a:t>
                      </a:r>
                      <a:r>
                        <a:rPr lang="en-US" sz="700" spc="-65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.5</a:t>
                      </a:r>
                      <a:r>
                        <a:rPr sz="700" spc="-65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MW,</a:t>
                      </a:r>
                      <a:r>
                        <a:rPr sz="700" spc="-3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lang="en-US" sz="700" spc="-9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155</a:t>
                      </a:r>
                      <a:r>
                        <a:rPr sz="700" spc="65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700" spc="-75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cabinets</a:t>
                      </a:r>
                      <a:r>
                        <a:rPr sz="700" spc="135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700" spc="-9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(</a:t>
                      </a:r>
                      <a:r>
                        <a:rPr lang="en-US" sz="700" spc="-9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8</a:t>
                      </a:r>
                      <a:r>
                        <a:rPr sz="700" spc="-9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kVA</a:t>
                      </a:r>
                      <a:r>
                        <a:rPr sz="700" spc="9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700" spc="-3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per</a:t>
                      </a:r>
                      <a:r>
                        <a:rPr sz="700" spc="35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700" spc="-55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cabinet)</a:t>
                      </a:r>
                      <a:r>
                        <a:rPr sz="700" spc="3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greenfield</a:t>
                      </a:r>
                      <a:r>
                        <a:rPr sz="700" spc="2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site</a:t>
                      </a:r>
                      <a:endParaRPr sz="700" dirty="0">
                        <a:latin typeface="Arial"/>
                        <a:cs typeface="Arial"/>
                      </a:endParaRPr>
                    </a:p>
                    <a:p>
                      <a:pPr marL="262890" indent="-170815">
                        <a:lnSpc>
                          <a:spcPct val="100000"/>
                        </a:lnSpc>
                        <a:spcBef>
                          <a:spcPts val="650"/>
                        </a:spcBef>
                        <a:buClr>
                          <a:srgbClr val="FC7900"/>
                        </a:buClr>
                        <a:buFont typeface="Wingdings"/>
                        <a:buChar char=""/>
                        <a:tabLst>
                          <a:tab pos="262890" algn="l"/>
                        </a:tabLst>
                      </a:pPr>
                      <a:r>
                        <a:rPr sz="700" spc="-5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Fully</a:t>
                      </a:r>
                      <a:r>
                        <a:rPr sz="700" spc="5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700" spc="-5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Owned</a:t>
                      </a:r>
                      <a:r>
                        <a:rPr sz="700" spc="25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700" spc="-135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&amp;</a:t>
                      </a:r>
                      <a:r>
                        <a:rPr sz="700" spc="-1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700" spc="-5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Purposely-</a:t>
                      </a:r>
                      <a:r>
                        <a:rPr sz="700" spc="-3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built</a:t>
                      </a:r>
                      <a:r>
                        <a:rPr sz="700" spc="-5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sz="700" spc="8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center</a:t>
                      </a:r>
                      <a:endParaRPr sz="700" dirty="0">
                        <a:latin typeface="Arial"/>
                        <a:cs typeface="Arial"/>
                      </a:endParaRPr>
                    </a:p>
                    <a:p>
                      <a:pPr marL="262890" indent="-170815">
                        <a:lnSpc>
                          <a:spcPct val="100000"/>
                        </a:lnSpc>
                        <a:spcBef>
                          <a:spcPts val="570"/>
                        </a:spcBef>
                        <a:buClr>
                          <a:srgbClr val="FC7900"/>
                        </a:buClr>
                        <a:buFont typeface="Wingdings"/>
                        <a:buChar char=""/>
                        <a:tabLst>
                          <a:tab pos="262890" algn="l"/>
                        </a:tabLst>
                      </a:pP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Total</a:t>
                      </a:r>
                      <a:r>
                        <a:rPr sz="700" spc="4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White</a:t>
                      </a:r>
                      <a:r>
                        <a:rPr sz="700" spc="7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Space</a:t>
                      </a:r>
                      <a:r>
                        <a:rPr sz="700" spc="7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Area:</a:t>
                      </a:r>
                      <a:r>
                        <a:rPr sz="700" spc="6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700" spc="-95" dirty="0">
                          <a:solidFill>
                            <a:srgbClr val="000329"/>
                          </a:solidFill>
                          <a:latin typeface="Arial Black"/>
                          <a:cs typeface="Arial"/>
                        </a:rPr>
                        <a:t>9100</a:t>
                      </a:r>
                      <a:r>
                        <a:rPr sz="700" spc="-25" dirty="0">
                          <a:solidFill>
                            <a:srgbClr val="000329"/>
                          </a:solidFill>
                          <a:latin typeface="Arial Black"/>
                          <a:cs typeface="Arial Black"/>
                        </a:rPr>
                        <a:t> m</a:t>
                      </a:r>
                      <a:r>
                        <a:rPr sz="700" spc="-37" baseline="27777" dirty="0">
                          <a:solidFill>
                            <a:srgbClr val="000329"/>
                          </a:solidFill>
                          <a:latin typeface="Arial Black"/>
                          <a:cs typeface="Arial Black"/>
                        </a:rPr>
                        <a:t>2</a:t>
                      </a:r>
                      <a:endParaRPr sz="700" baseline="27777" dirty="0">
                        <a:latin typeface="Arial Black"/>
                        <a:cs typeface="Arial Black"/>
                      </a:endParaRPr>
                    </a:p>
                  </a:txBody>
                  <a:tcPr marL="0" marR="0" marT="877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11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800" spc="-10" dirty="0">
                          <a:solidFill>
                            <a:srgbClr val="F1F1F1"/>
                          </a:solidFill>
                          <a:latin typeface="Arial Black"/>
                          <a:cs typeface="Arial Black"/>
                        </a:rPr>
                        <a:t>Power</a:t>
                      </a:r>
                      <a:endParaRPr sz="800" dirty="0">
                        <a:latin typeface="Arial Black"/>
                        <a:cs typeface="Arial Black"/>
                      </a:endParaRPr>
                    </a:p>
                  </a:txBody>
                  <a:tcPr marL="0" marR="0" marT="52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2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Max IT</a:t>
                      </a:r>
                      <a:r>
                        <a:rPr sz="700" spc="6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Load:</a:t>
                      </a:r>
                      <a:r>
                        <a:rPr sz="700" spc="1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1.</a:t>
                      </a:r>
                      <a:r>
                        <a:rPr lang="en-US" sz="700" spc="-1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5</a:t>
                      </a:r>
                      <a:r>
                        <a:rPr sz="700" spc="-10" dirty="0">
                          <a:solidFill>
                            <a:srgbClr val="000028"/>
                          </a:solidFill>
                          <a:latin typeface="Arial Black"/>
                          <a:cs typeface="Arial Black"/>
                        </a:rPr>
                        <a:t>MW</a:t>
                      </a:r>
                      <a:endParaRPr sz="700" dirty="0">
                        <a:latin typeface="Arial Black"/>
                        <a:cs typeface="Arial Black"/>
                      </a:endParaRPr>
                    </a:p>
                  </a:txBody>
                  <a:tcPr marL="0" marR="0" marT="4849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11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800" spc="-10" dirty="0">
                          <a:solidFill>
                            <a:srgbClr val="F1F1F1"/>
                          </a:solidFill>
                          <a:latin typeface="Arial Black"/>
                          <a:cs typeface="Arial Black"/>
                        </a:rPr>
                        <a:t>Connectivity</a:t>
                      </a:r>
                      <a:endParaRPr sz="800" dirty="0">
                        <a:latin typeface="Arial Black"/>
                        <a:cs typeface="Arial Black"/>
                      </a:endParaRPr>
                    </a:p>
                  </a:txBody>
                  <a:tcPr marL="0" marR="0" marT="5314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2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Fiber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Entry</a:t>
                      </a:r>
                      <a:r>
                        <a:rPr sz="700" spc="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Room: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700" spc="-114" dirty="0">
                          <a:latin typeface="Arial Black"/>
                          <a:cs typeface="Arial"/>
                        </a:rPr>
                        <a:t>2</a:t>
                      </a:r>
                      <a:r>
                        <a:rPr sz="700" spc="10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700" spc="-20" dirty="0">
                          <a:latin typeface="Arial Black"/>
                          <a:cs typeface="Arial Black"/>
                        </a:rPr>
                        <a:t>MPOEs</a:t>
                      </a:r>
                      <a:endParaRPr sz="700" dirty="0">
                        <a:latin typeface="Arial Black"/>
                        <a:cs typeface="Arial Black"/>
                      </a:endParaRPr>
                    </a:p>
                  </a:txBody>
                  <a:tcPr marL="0" marR="0" marT="4849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2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rgbClr val="F1F1F1"/>
                          </a:solidFill>
                          <a:latin typeface="Arial Black"/>
                          <a:cs typeface="Arial Black"/>
                        </a:rPr>
                        <a:t>Redundancy</a:t>
                      </a:r>
                      <a:endParaRPr sz="800" dirty="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28"/>
                    </a:solidFill>
                  </a:tcPr>
                </a:tc>
                <a:tc>
                  <a:txBody>
                    <a:bodyPr/>
                    <a:lstStyle/>
                    <a:p>
                      <a:pPr marL="263525" indent="-171450">
                        <a:lnSpc>
                          <a:spcPct val="100000"/>
                        </a:lnSpc>
                        <a:spcBef>
                          <a:spcPts val="545"/>
                        </a:spcBef>
                        <a:buClr>
                          <a:srgbClr val="FC7900"/>
                        </a:buClr>
                        <a:buFont typeface="Wingdings"/>
                        <a:buChar char=""/>
                        <a:tabLst>
                          <a:tab pos="263525" algn="l"/>
                        </a:tabLst>
                      </a:pP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N+1</a:t>
                      </a:r>
                      <a:r>
                        <a:rPr sz="700" spc="5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6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UPS</a:t>
                      </a:r>
                      <a:r>
                        <a:rPr sz="700" spc="2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5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sz="700" spc="4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Block</a:t>
                      </a:r>
                      <a:r>
                        <a:rPr sz="700" spc="5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Redundancy</a:t>
                      </a:r>
                      <a:r>
                        <a:rPr sz="700" spc="5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configuration</a:t>
                      </a:r>
                      <a:endParaRPr sz="700" dirty="0">
                        <a:latin typeface="Arial"/>
                        <a:cs typeface="Arial"/>
                      </a:endParaRPr>
                    </a:p>
                    <a:p>
                      <a:pPr marL="263525" indent="-171450">
                        <a:lnSpc>
                          <a:spcPct val="100000"/>
                        </a:lnSpc>
                        <a:spcBef>
                          <a:spcPts val="650"/>
                        </a:spcBef>
                        <a:buClr>
                          <a:srgbClr val="FC7900"/>
                        </a:buClr>
                        <a:buFont typeface="Wingdings"/>
                        <a:buChar char=""/>
                        <a:tabLst>
                          <a:tab pos="263525" algn="l"/>
                        </a:tabLst>
                      </a:pP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N+1,</a:t>
                      </a:r>
                      <a:r>
                        <a:rPr sz="700" spc="-1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700" spc="-1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4500</a:t>
                      </a:r>
                      <a:r>
                        <a:rPr lang="en-US" altLang="zh-CN" sz="700" spc="-1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kva</a:t>
                      </a:r>
                      <a:r>
                        <a:rPr sz="700" spc="1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x 4</a:t>
                      </a:r>
                      <a:r>
                        <a:rPr sz="700" spc="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gas</a:t>
                      </a:r>
                      <a:r>
                        <a:rPr sz="700" spc="-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4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turbine</a:t>
                      </a:r>
                      <a:r>
                        <a:rPr sz="700" spc="-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generators</a:t>
                      </a:r>
                      <a:endParaRPr sz="700" dirty="0">
                        <a:latin typeface="Arial"/>
                        <a:cs typeface="Arial"/>
                      </a:endParaRPr>
                    </a:p>
                    <a:p>
                      <a:pPr marL="263525" indent="-171450">
                        <a:lnSpc>
                          <a:spcPct val="100000"/>
                        </a:lnSpc>
                        <a:spcBef>
                          <a:spcPts val="575"/>
                        </a:spcBef>
                        <a:buClr>
                          <a:srgbClr val="FC7900"/>
                        </a:buClr>
                        <a:buFont typeface="Wingdings"/>
                        <a:buChar char=""/>
                        <a:tabLst>
                          <a:tab pos="263525" algn="l"/>
                        </a:tabLst>
                      </a:pP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N+</a:t>
                      </a:r>
                      <a:r>
                        <a:rPr lang="en-US"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2  </a:t>
                      </a:r>
                      <a:r>
                        <a:rPr sz="70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Air-cooled</a:t>
                      </a:r>
                      <a:r>
                        <a:rPr sz="700" spc="-25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5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module</a:t>
                      </a:r>
                      <a:r>
                        <a:rPr sz="700" spc="3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solidFill>
                            <a:srgbClr val="000028"/>
                          </a:solidFill>
                          <a:latin typeface="Arial"/>
                          <a:cs typeface="Arial"/>
                        </a:rPr>
                        <a:t>chiller</a:t>
                      </a:r>
                      <a:endParaRPr sz="700" dirty="0">
                        <a:latin typeface="Arial"/>
                        <a:cs typeface="Arial"/>
                      </a:endParaRPr>
                    </a:p>
                  </a:txBody>
                  <a:tcPr marL="0" marR="0" marT="5623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914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800" spc="-25" dirty="0">
                          <a:solidFill>
                            <a:srgbClr val="F1F1F1"/>
                          </a:solidFill>
                          <a:latin typeface="Arial Black"/>
                          <a:cs typeface="Arial Black"/>
                        </a:rPr>
                        <a:t>SLA</a:t>
                      </a:r>
                    </a:p>
                  </a:txBody>
                  <a:tcPr marL="0" marR="0" marT="1078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28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3782060">
                        <a:lnSpc>
                          <a:spcPct val="104400"/>
                        </a:lnSpc>
                        <a:spcBef>
                          <a:spcPts val="415"/>
                        </a:spcBef>
                      </a:pPr>
                      <a:r>
                        <a:rPr sz="700" spc="-20" dirty="0">
                          <a:latin typeface="Arial"/>
                          <a:cs typeface="Arial"/>
                        </a:rPr>
                        <a:t>100%</a:t>
                      </a:r>
                      <a:r>
                        <a:rPr sz="700" spc="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availability</a:t>
                      </a:r>
                      <a:r>
                        <a:rPr sz="70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700" spc="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dual</a:t>
                      </a:r>
                      <a:r>
                        <a:rPr sz="700" spc="1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power</a:t>
                      </a:r>
                      <a:r>
                        <a:rPr sz="700" spc="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circuit 99.99%</a:t>
                      </a:r>
                      <a:r>
                        <a:rPr sz="7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single</a:t>
                      </a:r>
                      <a:r>
                        <a:rPr sz="7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power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circuit</a:t>
                      </a:r>
                    </a:p>
                  </a:txBody>
                  <a:tcPr marL="0" marR="0" marT="4282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0" name="object 8">
            <a:extLst>
              <a:ext uri="{FF2B5EF4-FFF2-40B4-BE49-F238E27FC236}">
                <a16:creationId xmlns:a16="http://schemas.microsoft.com/office/drawing/2014/main" id="{A8409BDC-302D-1D72-8439-0FF1C212C69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42779" y="850306"/>
            <a:ext cx="2050144" cy="1694243"/>
          </a:xfrm>
          <a:prstGeom prst="rect">
            <a:avLst/>
          </a:prstGeom>
        </p:spPr>
      </p:pic>
      <p:pic>
        <p:nvPicPr>
          <p:cNvPr id="41" name="object 7">
            <a:extLst>
              <a:ext uri="{FF2B5EF4-FFF2-40B4-BE49-F238E27FC236}">
                <a16:creationId xmlns:a16="http://schemas.microsoft.com/office/drawing/2014/main" id="{1612192B-0848-02B5-68A3-DB4B155CD62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73793" y="1205130"/>
            <a:ext cx="1790324" cy="118097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4C2E1A5-FCBE-40AA-5F53-AE8301BF5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910" y="4936582"/>
            <a:ext cx="1925108" cy="131446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C60610DE-D17B-6002-3518-E6CC7380F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1001" y="4936582"/>
            <a:ext cx="1925107" cy="1314463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03D94DBB-BEB9-1094-1566-F94E1F599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4071" y="3032278"/>
            <a:ext cx="3796751" cy="173604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47F3E570-F125-FB7D-E885-19E0A1289D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0823" y="2562220"/>
            <a:ext cx="3810000" cy="50776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57373C5-0DB2-4ED6-8B76-5ECFC1E289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3" y="248509"/>
            <a:ext cx="1013332" cy="573641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AA6A441F-897C-9DD2-1A81-9A473CA829EC}"/>
              </a:ext>
            </a:extLst>
          </p:cNvPr>
          <p:cNvSpPr/>
          <p:nvPr/>
        </p:nvSpPr>
        <p:spPr>
          <a:xfrm>
            <a:off x="5788592" y="4768323"/>
            <a:ext cx="1753468" cy="168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TBN1 – CC1 : 9.13km</a:t>
            </a:r>
            <a:endParaRPr lang="zh-CN" altLang="en-US" sz="8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EDC19EC2-19B1-E28C-DFC7-8D9FF4D34322}"/>
              </a:ext>
            </a:extLst>
          </p:cNvPr>
          <p:cNvSpPr/>
          <p:nvPr/>
        </p:nvSpPr>
        <p:spPr>
          <a:xfrm>
            <a:off x="7749707" y="4768323"/>
            <a:ext cx="1753468" cy="168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TBN1 – TY2 : 12.21km</a:t>
            </a:r>
            <a:endParaRPr lang="zh-CN" altLang="en-US" sz="8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9490" y="2379149"/>
            <a:ext cx="1487210" cy="2423749"/>
          </a:xfrm>
          <a:prstGeom prst="rect">
            <a:avLst/>
          </a:prstGeom>
        </p:spPr>
        <p:txBody>
          <a:bodyPr vert="horz" wrap="square" lIns="0" tIns="83066" rIns="0" bIns="0" rtlCol="0">
            <a:spAutoFit/>
          </a:bodyPr>
          <a:lstStyle/>
          <a:p>
            <a:pPr marL="10319">
              <a:spcBef>
                <a:spcPts val="654"/>
              </a:spcBef>
            </a:pPr>
            <a:r>
              <a:rPr lang="en-US" sz="975" spc="-8" dirty="0">
                <a:solidFill>
                  <a:srgbClr val="FF7900"/>
                </a:solidFill>
                <a:latin typeface="Arial Black"/>
                <a:cs typeface="Arial Black"/>
              </a:rPr>
              <a:t>Floor</a:t>
            </a:r>
            <a:endParaRPr lang="en-US" sz="975" dirty="0">
              <a:latin typeface="Arial Black"/>
              <a:cs typeface="Arial Black"/>
            </a:endParaRPr>
          </a:p>
          <a:p>
            <a:pPr marL="10319">
              <a:spcBef>
                <a:spcPts val="557"/>
              </a:spcBef>
            </a:pPr>
            <a:r>
              <a:rPr lang="en-US" sz="894" spc="-49" dirty="0">
                <a:latin typeface="Arial Black"/>
                <a:cs typeface="Arial Black"/>
              </a:rPr>
              <a:t>Floor load bearing capacity</a:t>
            </a:r>
          </a:p>
          <a:p>
            <a:pPr marL="10319">
              <a:spcBef>
                <a:spcPts val="557"/>
              </a:spcBef>
            </a:pPr>
            <a:r>
              <a:rPr lang="en-US" sz="894" dirty="0">
                <a:latin typeface="Arial"/>
                <a:cs typeface="Arial"/>
              </a:rPr>
              <a:t>1,000 kg/m2</a:t>
            </a:r>
          </a:p>
          <a:p>
            <a:pPr marL="10319">
              <a:spcBef>
                <a:spcPts val="557"/>
              </a:spcBef>
            </a:pPr>
            <a:r>
              <a:rPr lang="en-US" sz="894" spc="-49" dirty="0">
                <a:latin typeface="Arial Black"/>
                <a:cs typeface="Arial Black"/>
              </a:rPr>
              <a:t>Raised floor to ceiling height</a:t>
            </a:r>
          </a:p>
          <a:p>
            <a:pPr marL="10319">
              <a:spcBef>
                <a:spcPts val="557"/>
              </a:spcBef>
            </a:pPr>
            <a:r>
              <a:rPr lang="en-US" sz="894" dirty="0">
                <a:latin typeface="Arial"/>
                <a:cs typeface="Arial"/>
              </a:rPr>
              <a:t>2.7 m</a:t>
            </a:r>
          </a:p>
          <a:p>
            <a:pPr marL="10319">
              <a:spcBef>
                <a:spcPts val="557"/>
              </a:spcBef>
            </a:pPr>
            <a:r>
              <a:rPr lang="en-US" sz="894" spc="-53" dirty="0">
                <a:latin typeface="Arial Black"/>
                <a:cs typeface="Arial Black"/>
              </a:rPr>
              <a:t>Raised floor height</a:t>
            </a:r>
          </a:p>
          <a:p>
            <a:pPr marL="10319">
              <a:spcBef>
                <a:spcPts val="557"/>
              </a:spcBef>
            </a:pPr>
            <a:r>
              <a:rPr lang="en-US" sz="894" spc="49" dirty="0">
                <a:latin typeface="Arial"/>
                <a:cs typeface="Arial"/>
              </a:rPr>
              <a:t>600 mm</a:t>
            </a:r>
          </a:p>
          <a:p>
            <a:pPr marL="10319">
              <a:spcBef>
                <a:spcPts val="557"/>
              </a:spcBef>
            </a:pPr>
            <a:r>
              <a:rPr lang="en-US" sz="894" dirty="0">
                <a:latin typeface="Arial"/>
                <a:cs typeface="Arial"/>
              </a:rPr>
              <a:t>Highest seismic intensity 7 earthquake design and maximum earthquake resistance.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89490" y="4896291"/>
            <a:ext cx="1856343" cy="831326"/>
          </a:xfrm>
          <a:prstGeom prst="rect">
            <a:avLst/>
          </a:prstGeom>
        </p:spPr>
        <p:txBody>
          <a:bodyPr vert="horz" wrap="square" lIns="0" tIns="83066" rIns="0" bIns="0" rtlCol="0">
            <a:spAutoFit/>
          </a:bodyPr>
          <a:lstStyle/>
          <a:p>
            <a:pPr marL="10319">
              <a:spcBef>
                <a:spcPts val="654"/>
              </a:spcBef>
            </a:pPr>
            <a:r>
              <a:rPr sz="975" spc="-65" dirty="0">
                <a:solidFill>
                  <a:srgbClr val="FF7900"/>
                </a:solidFill>
                <a:latin typeface="Arial Black"/>
                <a:cs typeface="Arial Black"/>
              </a:rPr>
              <a:t>Fire</a:t>
            </a:r>
            <a:r>
              <a:rPr sz="975" spc="-24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975" spc="-8" dirty="0">
                <a:solidFill>
                  <a:srgbClr val="FF7900"/>
                </a:solidFill>
                <a:latin typeface="Arial Black"/>
                <a:cs typeface="Arial Black"/>
              </a:rPr>
              <a:t>Suppression</a:t>
            </a:r>
            <a:endParaRPr sz="975" dirty="0">
              <a:latin typeface="Arial Black"/>
              <a:cs typeface="Arial Black"/>
            </a:endParaRPr>
          </a:p>
          <a:p>
            <a:pPr marL="10319" marR="4128">
              <a:lnSpc>
                <a:spcPct val="150800"/>
              </a:lnSpc>
              <a:spcBef>
                <a:spcPts val="12"/>
              </a:spcBef>
            </a:pPr>
            <a:r>
              <a:rPr sz="894" spc="-61" dirty="0">
                <a:latin typeface="Arial"/>
                <a:cs typeface="Arial"/>
              </a:rPr>
              <a:t>VESDA,</a:t>
            </a:r>
            <a:r>
              <a:rPr sz="894" spc="28" dirty="0">
                <a:latin typeface="Arial"/>
                <a:cs typeface="Arial"/>
              </a:rPr>
              <a:t> </a:t>
            </a:r>
            <a:r>
              <a:rPr sz="894" spc="37" dirty="0">
                <a:latin typeface="Arial"/>
                <a:cs typeface="Arial"/>
              </a:rPr>
              <a:t>Nitrogen</a:t>
            </a:r>
            <a:r>
              <a:rPr sz="894" spc="-4" dirty="0">
                <a:latin typeface="Arial"/>
                <a:cs typeface="Arial"/>
              </a:rPr>
              <a:t> </a:t>
            </a:r>
            <a:r>
              <a:rPr sz="894" spc="-20" dirty="0">
                <a:latin typeface="Arial"/>
                <a:cs typeface="Arial"/>
              </a:rPr>
              <a:t>gas</a:t>
            </a:r>
            <a:r>
              <a:rPr sz="894" spc="406" dirty="0">
                <a:latin typeface="Arial"/>
                <a:cs typeface="Arial"/>
              </a:rPr>
              <a:t> </a:t>
            </a:r>
            <a:r>
              <a:rPr sz="894" spc="16" dirty="0">
                <a:latin typeface="Arial"/>
                <a:cs typeface="Arial"/>
              </a:rPr>
              <a:t>extinguishing,</a:t>
            </a:r>
            <a:r>
              <a:rPr sz="894" spc="89" dirty="0">
                <a:latin typeface="Arial"/>
                <a:cs typeface="Arial"/>
              </a:rPr>
              <a:t> </a:t>
            </a:r>
            <a:r>
              <a:rPr sz="894" spc="16" dirty="0">
                <a:latin typeface="Arial"/>
                <a:cs typeface="Arial"/>
              </a:rPr>
              <a:t>Centrally</a:t>
            </a:r>
            <a:r>
              <a:rPr sz="894" spc="102" dirty="0">
                <a:latin typeface="Arial"/>
                <a:cs typeface="Arial"/>
              </a:rPr>
              <a:t> </a:t>
            </a:r>
            <a:r>
              <a:rPr sz="894" spc="-8" dirty="0">
                <a:latin typeface="Arial"/>
                <a:cs typeface="Arial"/>
              </a:rPr>
              <a:t>controlled </a:t>
            </a:r>
            <a:r>
              <a:rPr sz="894" spc="16" dirty="0">
                <a:latin typeface="Arial"/>
                <a:cs typeface="Arial"/>
              </a:rPr>
              <a:t>at</a:t>
            </a:r>
            <a:r>
              <a:rPr sz="894" spc="37" dirty="0">
                <a:latin typeface="Arial"/>
                <a:cs typeface="Arial"/>
              </a:rPr>
              <a:t> </a:t>
            </a:r>
            <a:r>
              <a:rPr sz="894" spc="16" dirty="0">
                <a:latin typeface="Arial"/>
                <a:cs typeface="Arial"/>
              </a:rPr>
              <a:t>Disaster</a:t>
            </a:r>
            <a:r>
              <a:rPr sz="894" spc="53" dirty="0">
                <a:latin typeface="Arial"/>
                <a:cs typeface="Arial"/>
              </a:rPr>
              <a:t> </a:t>
            </a:r>
            <a:r>
              <a:rPr sz="894" spc="16" dirty="0">
                <a:latin typeface="Arial"/>
                <a:cs typeface="Arial"/>
              </a:rPr>
              <a:t>Prevention</a:t>
            </a:r>
            <a:r>
              <a:rPr sz="894" spc="-33" dirty="0">
                <a:latin typeface="Arial"/>
                <a:cs typeface="Arial"/>
              </a:rPr>
              <a:t> </a:t>
            </a:r>
            <a:r>
              <a:rPr sz="894" spc="-8" dirty="0">
                <a:latin typeface="Arial"/>
                <a:cs typeface="Arial"/>
              </a:rPr>
              <a:t>Center</a:t>
            </a:r>
            <a:endParaRPr sz="894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28568" y="1610321"/>
            <a:ext cx="2577108" cy="4604742"/>
          </a:xfrm>
          <a:custGeom>
            <a:avLst/>
            <a:gdLst/>
            <a:ahLst/>
            <a:cxnLst/>
            <a:rect l="l" t="t" r="r" b="b"/>
            <a:pathLst>
              <a:path w="3171825" h="5667375">
                <a:moveTo>
                  <a:pt x="3171825" y="0"/>
                </a:moveTo>
                <a:lnTo>
                  <a:pt x="0" y="0"/>
                </a:lnTo>
                <a:lnTo>
                  <a:pt x="0" y="5667375"/>
                </a:lnTo>
                <a:lnTo>
                  <a:pt x="3171825" y="5667375"/>
                </a:lnTo>
                <a:lnTo>
                  <a:pt x="3171825" y="0"/>
                </a:lnTo>
                <a:close/>
              </a:path>
            </a:pathLst>
          </a:custGeom>
          <a:solidFill>
            <a:srgbClr val="000028"/>
          </a:solid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5" name="object 5"/>
          <p:cNvSpPr txBox="1"/>
          <p:nvPr/>
        </p:nvSpPr>
        <p:spPr>
          <a:xfrm>
            <a:off x="4955064" y="1907551"/>
            <a:ext cx="2089547" cy="3081172"/>
          </a:xfrm>
          <a:prstGeom prst="rect">
            <a:avLst/>
          </a:prstGeom>
        </p:spPr>
        <p:txBody>
          <a:bodyPr vert="horz" wrap="square" lIns="0" tIns="12898" rIns="0" bIns="0" rtlCol="0">
            <a:spAutoFit/>
          </a:bodyPr>
          <a:lstStyle/>
          <a:p>
            <a:pPr marL="10319">
              <a:spcBef>
                <a:spcPts val="102"/>
              </a:spcBef>
            </a:pPr>
            <a:r>
              <a:rPr sz="1625" spc="-77" dirty="0">
                <a:solidFill>
                  <a:srgbClr val="FFFFFF"/>
                </a:solidFill>
                <a:latin typeface="Arial Black"/>
                <a:cs typeface="Arial Black"/>
              </a:rPr>
              <a:t>FACILITIES</a:t>
            </a:r>
            <a:endParaRPr sz="1625" dirty="0">
              <a:latin typeface="Arial Black"/>
              <a:cs typeface="Arial Black"/>
            </a:endParaRPr>
          </a:p>
          <a:p>
            <a:pPr marL="10319">
              <a:spcBef>
                <a:spcPts val="776"/>
              </a:spcBef>
            </a:pPr>
            <a:r>
              <a:rPr sz="975" spc="-73" dirty="0">
                <a:solidFill>
                  <a:srgbClr val="FF7900"/>
                </a:solidFill>
                <a:latin typeface="Arial Black"/>
                <a:cs typeface="Arial Black"/>
              </a:rPr>
              <a:t>Power</a:t>
            </a:r>
            <a:r>
              <a:rPr sz="975" spc="-2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975" spc="-138" dirty="0">
                <a:solidFill>
                  <a:srgbClr val="FF7900"/>
                </a:solidFill>
                <a:latin typeface="Arial Black"/>
                <a:cs typeface="Arial Black"/>
              </a:rPr>
              <a:t>&amp;</a:t>
            </a:r>
            <a:r>
              <a:rPr sz="975" spc="-69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975" spc="-8" dirty="0">
                <a:solidFill>
                  <a:srgbClr val="FF7900"/>
                </a:solidFill>
                <a:latin typeface="Arial Black"/>
                <a:cs typeface="Arial Black"/>
              </a:rPr>
              <a:t>Cooling</a:t>
            </a:r>
            <a:endParaRPr sz="975" dirty="0">
              <a:latin typeface="Arial Black"/>
              <a:cs typeface="Arial Black"/>
            </a:endParaRPr>
          </a:p>
          <a:p>
            <a:pPr marL="10319">
              <a:spcBef>
                <a:spcPts val="536"/>
              </a:spcBef>
            </a:pPr>
            <a:r>
              <a:rPr sz="853" spc="-53" dirty="0">
                <a:solidFill>
                  <a:srgbClr val="FFFFFF"/>
                </a:solidFill>
                <a:latin typeface="Arial Black"/>
                <a:cs typeface="Arial Black"/>
              </a:rPr>
              <a:t>Power</a:t>
            </a:r>
            <a:r>
              <a:rPr sz="853" spc="-4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53" spc="-33" dirty="0">
                <a:solidFill>
                  <a:srgbClr val="FFFFFF"/>
                </a:solidFill>
                <a:latin typeface="Arial Black"/>
                <a:cs typeface="Arial Black"/>
              </a:rPr>
              <a:t>and</a:t>
            </a:r>
            <a:r>
              <a:rPr sz="853" spc="-73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53" spc="-53" dirty="0">
                <a:solidFill>
                  <a:srgbClr val="FFFFFF"/>
                </a:solidFill>
                <a:latin typeface="Arial Black"/>
                <a:cs typeface="Arial Black"/>
              </a:rPr>
              <a:t>Cooling</a:t>
            </a:r>
            <a:r>
              <a:rPr sz="853" spc="-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53" spc="-8" dirty="0">
                <a:solidFill>
                  <a:srgbClr val="FFFFFF"/>
                </a:solidFill>
                <a:latin typeface="Arial Black"/>
                <a:cs typeface="Arial Black"/>
              </a:rPr>
              <a:t>Density</a:t>
            </a:r>
            <a:endParaRPr sz="853" dirty="0">
              <a:latin typeface="Arial Black"/>
              <a:cs typeface="Arial Black"/>
            </a:endParaRPr>
          </a:p>
          <a:p>
            <a:pPr marL="10319" algn="just">
              <a:spcBef>
                <a:spcPts val="504"/>
              </a:spcBef>
            </a:pPr>
            <a:r>
              <a:rPr lang="en-US" sz="853" spc="-16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853" spc="-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dirty="0">
                <a:solidFill>
                  <a:srgbClr val="FFFFFF"/>
                </a:solidFill>
                <a:latin typeface="Arial"/>
                <a:cs typeface="Arial"/>
              </a:rPr>
              <a:t>kVA</a:t>
            </a:r>
            <a:r>
              <a:rPr sz="853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dirty="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sz="853" spc="28" dirty="0">
                <a:solidFill>
                  <a:srgbClr val="FFFFFF"/>
                </a:solidFill>
                <a:latin typeface="Arial"/>
                <a:cs typeface="Arial"/>
              </a:rPr>
              <a:t> cabinet</a:t>
            </a:r>
            <a:r>
              <a:rPr sz="853" spc="28" dirty="0">
                <a:solidFill>
                  <a:srgbClr val="FC7900"/>
                </a:solidFill>
                <a:latin typeface="Arial"/>
                <a:cs typeface="Arial"/>
              </a:rPr>
              <a:t>*</a:t>
            </a:r>
            <a:endParaRPr sz="853" dirty="0">
              <a:latin typeface="Arial"/>
              <a:cs typeface="Arial"/>
            </a:endParaRPr>
          </a:p>
          <a:p>
            <a:pPr marL="10319" algn="just">
              <a:spcBef>
                <a:spcPts val="520"/>
              </a:spcBef>
            </a:pPr>
            <a:r>
              <a:rPr sz="772" spc="81" dirty="0">
                <a:solidFill>
                  <a:srgbClr val="FC7900"/>
                </a:solidFill>
                <a:latin typeface="Arial"/>
                <a:cs typeface="Arial"/>
              </a:rPr>
              <a:t>*</a:t>
            </a:r>
            <a:r>
              <a:rPr sz="772" spc="81" dirty="0">
                <a:solidFill>
                  <a:srgbClr val="FFFFFF"/>
                </a:solidFill>
                <a:latin typeface="Arial"/>
                <a:cs typeface="Arial"/>
              </a:rPr>
              <a:t>High</a:t>
            </a:r>
            <a:r>
              <a:rPr sz="772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2" spc="57" dirty="0">
                <a:solidFill>
                  <a:srgbClr val="FFFFFF"/>
                </a:solidFill>
                <a:latin typeface="Arial"/>
                <a:cs typeface="Arial"/>
              </a:rPr>
              <a:t>power</a:t>
            </a:r>
            <a:r>
              <a:rPr sz="772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2" spc="45" dirty="0">
                <a:solidFill>
                  <a:srgbClr val="FFFFFF"/>
                </a:solidFill>
                <a:latin typeface="Arial"/>
                <a:cs typeface="Arial"/>
              </a:rPr>
              <a:t>density</a:t>
            </a:r>
            <a:r>
              <a:rPr sz="772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2" spc="57" dirty="0">
                <a:solidFill>
                  <a:srgbClr val="FFFFFF"/>
                </a:solidFill>
                <a:latin typeface="Arial"/>
                <a:cs typeface="Arial"/>
              </a:rPr>
              <a:t>deployment</a:t>
            </a:r>
            <a:r>
              <a:rPr sz="77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2" spc="-8" dirty="0">
                <a:solidFill>
                  <a:srgbClr val="FFFFFF"/>
                </a:solidFill>
                <a:latin typeface="Arial"/>
                <a:cs typeface="Arial"/>
              </a:rPr>
              <a:t>available</a:t>
            </a:r>
            <a:endParaRPr sz="772" dirty="0">
              <a:latin typeface="Arial"/>
              <a:cs typeface="Arial"/>
            </a:endParaRPr>
          </a:p>
          <a:p>
            <a:pPr>
              <a:spcBef>
                <a:spcPts val="61"/>
              </a:spcBef>
            </a:pPr>
            <a:endParaRPr sz="772" dirty="0">
              <a:latin typeface="Arial"/>
              <a:cs typeface="Arial"/>
            </a:endParaRPr>
          </a:p>
          <a:p>
            <a:pPr marL="10319"/>
            <a:r>
              <a:rPr sz="853" spc="-33" dirty="0">
                <a:solidFill>
                  <a:srgbClr val="FFFFFF"/>
                </a:solidFill>
                <a:latin typeface="Arial Black"/>
                <a:cs typeface="Arial Black"/>
              </a:rPr>
              <a:t>Utility</a:t>
            </a:r>
            <a:r>
              <a:rPr sz="853" spc="-69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53" spc="-8" dirty="0">
                <a:solidFill>
                  <a:srgbClr val="FFFFFF"/>
                </a:solidFill>
                <a:latin typeface="Arial Black"/>
                <a:cs typeface="Arial Black"/>
              </a:rPr>
              <a:t>Feeders</a:t>
            </a:r>
            <a:endParaRPr sz="853" dirty="0">
              <a:latin typeface="Arial Black"/>
              <a:cs typeface="Arial Black"/>
            </a:endParaRPr>
          </a:p>
          <a:p>
            <a:pPr marL="10319" algn="just">
              <a:spcBef>
                <a:spcPts val="561"/>
              </a:spcBef>
            </a:pPr>
            <a:r>
              <a:rPr sz="853" spc="8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853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spc="41" dirty="0">
                <a:solidFill>
                  <a:srgbClr val="FFFFFF"/>
                </a:solidFill>
                <a:latin typeface="Arial"/>
                <a:cs typeface="Arial"/>
              </a:rPr>
              <a:t>utility</a:t>
            </a:r>
            <a:r>
              <a:rPr sz="85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spc="16" dirty="0">
                <a:solidFill>
                  <a:srgbClr val="FFFFFF"/>
                </a:solidFill>
                <a:latin typeface="Arial"/>
                <a:cs typeface="Arial"/>
              </a:rPr>
              <a:t>feeders,</a:t>
            </a:r>
            <a:r>
              <a:rPr sz="853" spc="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spc="16" dirty="0">
                <a:solidFill>
                  <a:srgbClr val="FFFFFF"/>
                </a:solidFill>
                <a:latin typeface="Arial"/>
                <a:cs typeface="Arial"/>
              </a:rPr>
              <a:t>substations:</a:t>
            </a:r>
            <a:r>
              <a:rPr sz="853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spc="24" dirty="0">
                <a:solidFill>
                  <a:srgbClr val="FFFFFF"/>
                </a:solidFill>
                <a:latin typeface="Arial"/>
                <a:cs typeface="Arial"/>
              </a:rPr>
              <a:t>N/A</a:t>
            </a:r>
            <a:endParaRPr sz="853" dirty="0">
              <a:latin typeface="Arial"/>
              <a:cs typeface="Arial"/>
            </a:endParaRPr>
          </a:p>
          <a:p>
            <a:pPr marL="10319">
              <a:spcBef>
                <a:spcPts val="930"/>
              </a:spcBef>
            </a:pPr>
            <a:r>
              <a:rPr sz="853" spc="-118" dirty="0">
                <a:solidFill>
                  <a:srgbClr val="FFFFFF"/>
                </a:solidFill>
                <a:latin typeface="Arial Black"/>
                <a:cs typeface="Arial Black"/>
              </a:rPr>
              <a:t>UPS</a:t>
            </a:r>
            <a:r>
              <a:rPr sz="853" spc="-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53" spc="-57" dirty="0">
                <a:solidFill>
                  <a:srgbClr val="FFFFFF"/>
                </a:solidFill>
                <a:latin typeface="Arial Black"/>
                <a:cs typeface="Arial Black"/>
              </a:rPr>
              <a:t>Redundancy</a:t>
            </a:r>
            <a:r>
              <a:rPr sz="853" spc="-28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53" spc="-122" dirty="0">
                <a:solidFill>
                  <a:srgbClr val="FFFFFF"/>
                </a:solidFill>
                <a:latin typeface="Arial Black"/>
                <a:cs typeface="Arial Black"/>
              </a:rPr>
              <a:t>&amp;</a:t>
            </a:r>
            <a:r>
              <a:rPr sz="853" spc="-69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53" spc="-8" dirty="0">
                <a:solidFill>
                  <a:srgbClr val="FFFFFF"/>
                </a:solidFill>
                <a:latin typeface="Arial Black"/>
                <a:cs typeface="Arial Black"/>
              </a:rPr>
              <a:t>Conﬁguration</a:t>
            </a:r>
            <a:endParaRPr sz="853" dirty="0">
              <a:latin typeface="Arial Black"/>
              <a:cs typeface="Arial Black"/>
            </a:endParaRPr>
          </a:p>
          <a:p>
            <a:pPr marL="10319" algn="just">
              <a:spcBef>
                <a:spcPts val="500"/>
              </a:spcBef>
            </a:pPr>
            <a:r>
              <a:rPr sz="853" spc="-8" dirty="0">
                <a:solidFill>
                  <a:srgbClr val="FFFFFF"/>
                </a:solidFill>
                <a:latin typeface="Arial"/>
                <a:cs typeface="Arial"/>
              </a:rPr>
              <a:t>N+1,</a:t>
            </a:r>
            <a:r>
              <a:rPr sz="853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dirty="0">
                <a:solidFill>
                  <a:srgbClr val="FFFFFF"/>
                </a:solidFill>
                <a:latin typeface="Arial"/>
                <a:cs typeface="Arial"/>
              </a:rPr>
              <a:t>Block</a:t>
            </a:r>
            <a:r>
              <a:rPr sz="85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spc="-8" dirty="0">
                <a:solidFill>
                  <a:srgbClr val="FFFFFF"/>
                </a:solidFill>
                <a:latin typeface="Arial"/>
                <a:cs typeface="Arial"/>
              </a:rPr>
              <a:t>Redundancy</a:t>
            </a:r>
            <a:endParaRPr sz="853" dirty="0">
              <a:latin typeface="Arial"/>
              <a:cs typeface="Arial"/>
            </a:endParaRPr>
          </a:p>
          <a:p>
            <a:pPr>
              <a:spcBef>
                <a:spcPts val="8"/>
              </a:spcBef>
            </a:pPr>
            <a:endParaRPr sz="853" dirty="0">
              <a:latin typeface="Arial"/>
              <a:cs typeface="Arial"/>
            </a:endParaRPr>
          </a:p>
          <a:p>
            <a:pPr marL="10319">
              <a:spcBef>
                <a:spcPts val="4"/>
              </a:spcBef>
            </a:pPr>
            <a:r>
              <a:rPr sz="853" spc="-53" dirty="0">
                <a:solidFill>
                  <a:srgbClr val="FFFFFF"/>
                </a:solidFill>
                <a:latin typeface="Arial Black"/>
                <a:cs typeface="Arial Black"/>
              </a:rPr>
              <a:t>Standby</a:t>
            </a:r>
            <a:r>
              <a:rPr sz="853" spc="-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53" spc="-57" dirty="0">
                <a:solidFill>
                  <a:srgbClr val="FFFFFF"/>
                </a:solidFill>
                <a:latin typeface="Arial Black"/>
                <a:cs typeface="Arial Black"/>
              </a:rPr>
              <a:t>Power</a:t>
            </a:r>
            <a:r>
              <a:rPr sz="853" spc="-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53" spc="-57" dirty="0">
                <a:solidFill>
                  <a:srgbClr val="FFFFFF"/>
                </a:solidFill>
                <a:latin typeface="Arial Black"/>
                <a:cs typeface="Arial Black"/>
              </a:rPr>
              <a:t>Redundancy</a:t>
            </a:r>
            <a:r>
              <a:rPr sz="853" spc="-1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53" spc="-41" dirty="0">
                <a:solidFill>
                  <a:srgbClr val="FFFFFF"/>
                </a:solidFill>
                <a:latin typeface="Arial Black"/>
                <a:cs typeface="Arial Black"/>
              </a:rPr>
              <a:t>&amp;</a:t>
            </a:r>
            <a:endParaRPr sz="853" dirty="0">
              <a:latin typeface="Arial Black"/>
              <a:cs typeface="Arial Black"/>
            </a:endParaRPr>
          </a:p>
          <a:p>
            <a:pPr marL="10319">
              <a:spcBef>
                <a:spcPts val="500"/>
              </a:spcBef>
            </a:pPr>
            <a:r>
              <a:rPr sz="853" spc="-8" dirty="0">
                <a:solidFill>
                  <a:srgbClr val="FFFFFF"/>
                </a:solidFill>
                <a:latin typeface="Arial Black"/>
                <a:cs typeface="Arial Black"/>
              </a:rPr>
              <a:t>Conﬁguration</a:t>
            </a:r>
            <a:endParaRPr sz="853" dirty="0">
              <a:latin typeface="Arial Black"/>
              <a:cs typeface="Arial Black"/>
            </a:endParaRPr>
          </a:p>
          <a:p>
            <a:pPr marL="10319" algn="just">
              <a:spcBef>
                <a:spcPts val="504"/>
              </a:spcBef>
            </a:pPr>
            <a:r>
              <a:rPr sz="853" spc="-8" dirty="0">
                <a:solidFill>
                  <a:srgbClr val="FFFFFF"/>
                </a:solidFill>
                <a:latin typeface="Arial"/>
                <a:cs typeface="Arial"/>
              </a:rPr>
              <a:t>N+1,</a:t>
            </a:r>
            <a:r>
              <a:rPr sz="853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853" dirty="0">
                <a:solidFill>
                  <a:srgbClr val="FFFFFF"/>
                </a:solidFill>
                <a:latin typeface="Arial"/>
                <a:cs typeface="Arial"/>
              </a:rPr>
              <a:t>4500kva </a:t>
            </a:r>
            <a:r>
              <a:rPr sz="853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853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853" spc="3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dirty="0">
                <a:solidFill>
                  <a:srgbClr val="FFFFFF"/>
                </a:solidFill>
                <a:latin typeface="Arial"/>
                <a:cs typeface="Arial"/>
              </a:rPr>
              <a:t>gas</a:t>
            </a:r>
            <a:r>
              <a:rPr sz="853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spc="45" dirty="0">
                <a:solidFill>
                  <a:srgbClr val="FFFFFF"/>
                </a:solidFill>
                <a:latin typeface="Arial"/>
                <a:cs typeface="Arial"/>
              </a:rPr>
              <a:t>turbine</a:t>
            </a:r>
            <a:r>
              <a:rPr sz="853" spc="-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spc="-8" dirty="0">
                <a:solidFill>
                  <a:srgbClr val="FFFFFF"/>
                </a:solidFill>
                <a:latin typeface="Arial"/>
                <a:cs typeface="Arial"/>
              </a:rPr>
              <a:t>generators</a:t>
            </a:r>
            <a:endParaRPr sz="853" dirty="0">
              <a:latin typeface="Arial"/>
              <a:cs typeface="Arial"/>
            </a:endParaRPr>
          </a:p>
          <a:p>
            <a:pPr marL="10319" marR="76359" algn="just">
              <a:lnSpc>
                <a:spcPct val="152000"/>
              </a:lnSpc>
              <a:spcBef>
                <a:spcPts val="393"/>
              </a:spcBef>
            </a:pPr>
            <a:r>
              <a:rPr sz="853" spc="-49" dirty="0">
                <a:solidFill>
                  <a:srgbClr val="FFFFFF"/>
                </a:solidFill>
                <a:latin typeface="Arial Black"/>
                <a:cs typeface="Arial Black"/>
              </a:rPr>
              <a:t>Cooling</a:t>
            </a:r>
            <a:r>
              <a:rPr sz="853" spc="-37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53" spc="-57" dirty="0">
                <a:solidFill>
                  <a:srgbClr val="FFFFFF"/>
                </a:solidFill>
                <a:latin typeface="Arial Black"/>
                <a:cs typeface="Arial Black"/>
              </a:rPr>
              <a:t>Redundancy</a:t>
            </a:r>
            <a:r>
              <a:rPr sz="853" spc="-4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53" spc="-122" dirty="0">
                <a:solidFill>
                  <a:srgbClr val="FFFFFF"/>
                </a:solidFill>
                <a:latin typeface="Arial Black"/>
                <a:cs typeface="Arial Black"/>
              </a:rPr>
              <a:t>&amp;</a:t>
            </a:r>
            <a:r>
              <a:rPr sz="853" spc="-77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53" spc="-33" dirty="0">
                <a:solidFill>
                  <a:srgbClr val="FFFFFF"/>
                </a:solidFill>
                <a:latin typeface="Arial Black"/>
                <a:cs typeface="Arial Black"/>
              </a:rPr>
              <a:t>Conﬁguration</a:t>
            </a:r>
            <a:r>
              <a:rPr sz="853" spc="-8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53" spc="-16" dirty="0">
                <a:solidFill>
                  <a:srgbClr val="FFFFFF"/>
                </a:solidFill>
                <a:latin typeface="Arial"/>
                <a:cs typeface="Arial"/>
              </a:rPr>
              <a:t>N+</a:t>
            </a:r>
            <a:r>
              <a:rPr lang="en-US" altLang="ja-JP" sz="853" spc="-16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853" spc="-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spc="20" dirty="0">
                <a:solidFill>
                  <a:srgbClr val="FFFFFF"/>
                </a:solidFill>
                <a:latin typeface="Arial"/>
                <a:cs typeface="Arial"/>
              </a:rPr>
              <a:t>Air-</a:t>
            </a:r>
            <a:r>
              <a:rPr sz="853" spc="16" dirty="0">
                <a:solidFill>
                  <a:srgbClr val="FFFFFF"/>
                </a:solidFill>
                <a:latin typeface="Arial"/>
                <a:cs typeface="Arial"/>
              </a:rPr>
              <a:t>cooled</a:t>
            </a:r>
            <a:r>
              <a:rPr sz="853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spc="33" dirty="0">
                <a:solidFill>
                  <a:srgbClr val="FFFFFF"/>
                </a:solidFill>
                <a:latin typeface="Arial"/>
                <a:cs typeface="Arial"/>
              </a:rPr>
              <a:t>module</a:t>
            </a:r>
            <a:r>
              <a:rPr sz="8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spc="20" dirty="0">
                <a:solidFill>
                  <a:srgbClr val="FFFFFF"/>
                </a:solidFill>
                <a:latin typeface="Arial"/>
                <a:cs typeface="Arial"/>
              </a:rPr>
              <a:t>chiller</a:t>
            </a:r>
            <a:endParaRPr sz="85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3917" y="2258072"/>
            <a:ext cx="1881108" cy="4171983"/>
          </a:xfrm>
          <a:prstGeom prst="rect">
            <a:avLst/>
          </a:prstGeom>
        </p:spPr>
        <p:txBody>
          <a:bodyPr vert="horz" wrap="square" lIns="0" tIns="12898" rIns="0" bIns="0" rtlCol="0">
            <a:spAutoFit/>
          </a:bodyPr>
          <a:lstStyle/>
          <a:p>
            <a:pPr marL="10319">
              <a:spcBef>
                <a:spcPts val="102"/>
              </a:spcBef>
            </a:pPr>
            <a:r>
              <a:rPr sz="1625" spc="-228" dirty="0">
                <a:latin typeface="Arial Black"/>
                <a:cs typeface="Arial Black"/>
              </a:rPr>
              <a:t>SPACE</a:t>
            </a:r>
            <a:endParaRPr sz="1625" dirty="0">
              <a:latin typeface="Arial Black"/>
              <a:cs typeface="Arial Black"/>
            </a:endParaRPr>
          </a:p>
          <a:p>
            <a:pPr marL="10319" marR="859552">
              <a:lnSpc>
                <a:spcPct val="147500"/>
              </a:lnSpc>
              <a:spcBef>
                <a:spcPts val="219"/>
              </a:spcBef>
            </a:pPr>
            <a:r>
              <a:rPr sz="975" spc="-8" dirty="0">
                <a:solidFill>
                  <a:srgbClr val="FF7900"/>
                </a:solidFill>
                <a:latin typeface="Arial Black"/>
                <a:cs typeface="Arial Black"/>
              </a:rPr>
              <a:t>Building </a:t>
            </a:r>
            <a:endParaRPr lang="en-US" sz="975" spc="-8" dirty="0">
              <a:solidFill>
                <a:srgbClr val="FF7900"/>
              </a:solidFill>
              <a:latin typeface="Arial Black"/>
              <a:cs typeface="Arial Black"/>
            </a:endParaRPr>
          </a:p>
          <a:p>
            <a:pPr marL="10319" marR="859552">
              <a:lnSpc>
                <a:spcPct val="147500"/>
              </a:lnSpc>
              <a:spcBef>
                <a:spcPts val="219"/>
              </a:spcBef>
            </a:pPr>
            <a:r>
              <a:rPr lang="en-US" sz="853" spc="-61" dirty="0">
                <a:latin typeface="Arial Black"/>
                <a:cs typeface="Arial Black"/>
              </a:rPr>
              <a:t>Ground area</a:t>
            </a:r>
          </a:p>
          <a:p>
            <a:pPr marL="10319" marR="859552">
              <a:lnSpc>
                <a:spcPct val="147500"/>
              </a:lnSpc>
              <a:spcBef>
                <a:spcPts val="219"/>
              </a:spcBef>
            </a:pPr>
            <a:r>
              <a:rPr lang="en-US" altLang="ja-JP" sz="853" spc="-16" dirty="0">
                <a:latin typeface="Arial"/>
                <a:cs typeface="Arial"/>
              </a:rPr>
              <a:t>4</a:t>
            </a:r>
            <a:r>
              <a:rPr sz="853" spc="-16" dirty="0">
                <a:latin typeface="Arial"/>
                <a:cs typeface="Arial"/>
              </a:rPr>
              <a:t>,</a:t>
            </a:r>
            <a:r>
              <a:rPr lang="en-US" sz="853" spc="-16" dirty="0">
                <a:latin typeface="Arial"/>
                <a:cs typeface="Arial"/>
              </a:rPr>
              <a:t>410</a:t>
            </a:r>
            <a:r>
              <a:rPr sz="853" spc="-28" dirty="0">
                <a:latin typeface="Arial"/>
                <a:cs typeface="Arial"/>
              </a:rPr>
              <a:t> </a:t>
            </a:r>
            <a:r>
              <a:rPr sz="853" spc="45" dirty="0">
                <a:latin typeface="Arial"/>
                <a:cs typeface="Arial"/>
              </a:rPr>
              <a:t>m²</a:t>
            </a:r>
            <a:endParaRPr lang="en-US" sz="853" spc="45" dirty="0">
              <a:latin typeface="Arial"/>
              <a:cs typeface="Arial"/>
            </a:endParaRPr>
          </a:p>
          <a:p>
            <a:pPr marL="10319" marR="859552">
              <a:lnSpc>
                <a:spcPct val="147500"/>
              </a:lnSpc>
              <a:spcBef>
                <a:spcPts val="219"/>
              </a:spcBef>
            </a:pPr>
            <a:r>
              <a:rPr lang="en-US" altLang="zh-CN" sz="853" spc="-61" dirty="0">
                <a:latin typeface="Arial Black"/>
                <a:cs typeface="Arial Black"/>
              </a:rPr>
              <a:t>Total building area</a:t>
            </a:r>
          </a:p>
          <a:p>
            <a:pPr marL="10319" marR="859552">
              <a:lnSpc>
                <a:spcPct val="147500"/>
              </a:lnSpc>
              <a:spcBef>
                <a:spcPts val="219"/>
              </a:spcBef>
            </a:pPr>
            <a:r>
              <a:rPr lang="en-US" altLang="ja-JP" sz="853" spc="-16" dirty="0">
                <a:latin typeface="Arial"/>
                <a:cs typeface="Arial"/>
              </a:rPr>
              <a:t>9</a:t>
            </a:r>
            <a:r>
              <a:rPr lang="en-US" altLang="zh-CN" sz="853" spc="-16" dirty="0">
                <a:latin typeface="Arial"/>
                <a:cs typeface="Arial"/>
              </a:rPr>
              <a:t>,</a:t>
            </a:r>
            <a:r>
              <a:rPr lang="en-US" altLang="ja-JP" sz="853" spc="-16" dirty="0">
                <a:latin typeface="Arial"/>
                <a:cs typeface="Arial"/>
              </a:rPr>
              <a:t>10</a:t>
            </a:r>
            <a:r>
              <a:rPr lang="en-US" altLang="zh-CN" sz="853" spc="-16" dirty="0">
                <a:latin typeface="Arial"/>
                <a:cs typeface="Arial"/>
              </a:rPr>
              <a:t>0</a:t>
            </a:r>
            <a:r>
              <a:rPr lang="en-US" altLang="zh-CN" sz="853" spc="-28" dirty="0">
                <a:latin typeface="Arial"/>
                <a:cs typeface="Arial"/>
              </a:rPr>
              <a:t> </a:t>
            </a:r>
            <a:r>
              <a:rPr lang="en-US" altLang="zh-CN" sz="853" spc="45" dirty="0">
                <a:latin typeface="Arial"/>
                <a:cs typeface="Arial"/>
              </a:rPr>
              <a:t>m²</a:t>
            </a:r>
            <a:endParaRPr sz="853" dirty="0">
              <a:latin typeface="Arial"/>
              <a:cs typeface="Arial"/>
            </a:endParaRPr>
          </a:p>
          <a:p>
            <a:pPr marL="10319">
              <a:spcBef>
                <a:spcPts val="930"/>
              </a:spcBef>
            </a:pPr>
            <a:r>
              <a:rPr sz="853" spc="-45" dirty="0">
                <a:latin typeface="Arial Black"/>
                <a:cs typeface="Arial Black"/>
              </a:rPr>
              <a:t>Data</a:t>
            </a:r>
            <a:r>
              <a:rPr sz="853" spc="-49" dirty="0">
                <a:latin typeface="Arial Black"/>
                <a:cs typeface="Arial Black"/>
              </a:rPr>
              <a:t> </a:t>
            </a:r>
            <a:r>
              <a:rPr sz="853" spc="-53" dirty="0">
                <a:latin typeface="Arial Black"/>
                <a:cs typeface="Arial Black"/>
              </a:rPr>
              <a:t>center</a:t>
            </a:r>
            <a:r>
              <a:rPr sz="853" spc="-41" dirty="0">
                <a:latin typeface="Arial Black"/>
                <a:cs typeface="Arial Black"/>
              </a:rPr>
              <a:t> </a:t>
            </a:r>
            <a:r>
              <a:rPr sz="853" spc="-8" dirty="0">
                <a:latin typeface="Arial Black"/>
                <a:cs typeface="Arial Black"/>
              </a:rPr>
              <a:t>capacity</a:t>
            </a:r>
            <a:endParaRPr sz="853" dirty="0">
              <a:latin typeface="Arial Black"/>
              <a:cs typeface="Arial Black"/>
            </a:endParaRPr>
          </a:p>
          <a:p>
            <a:pPr marL="10319">
              <a:spcBef>
                <a:spcPts val="561"/>
              </a:spcBef>
            </a:pPr>
            <a:r>
              <a:rPr lang="en-US" sz="853" spc="-8" dirty="0">
                <a:latin typeface="Arial"/>
                <a:cs typeface="Arial"/>
              </a:rPr>
              <a:t>155</a:t>
            </a:r>
            <a:r>
              <a:rPr sz="853" dirty="0">
                <a:latin typeface="Arial"/>
                <a:cs typeface="Arial"/>
              </a:rPr>
              <a:t> cabinets,</a:t>
            </a:r>
            <a:r>
              <a:rPr sz="853" spc="24" dirty="0">
                <a:latin typeface="Arial"/>
                <a:cs typeface="Arial"/>
              </a:rPr>
              <a:t> </a:t>
            </a:r>
            <a:r>
              <a:rPr sz="853" spc="-8" dirty="0">
                <a:latin typeface="Arial"/>
                <a:cs typeface="Arial"/>
              </a:rPr>
              <a:t>1.</a:t>
            </a:r>
            <a:r>
              <a:rPr lang="en-US" sz="853" spc="-8" dirty="0">
                <a:latin typeface="Arial"/>
                <a:cs typeface="Arial"/>
              </a:rPr>
              <a:t>5</a:t>
            </a:r>
            <a:r>
              <a:rPr sz="853" spc="-8" dirty="0">
                <a:latin typeface="Arial"/>
                <a:cs typeface="Arial"/>
              </a:rPr>
              <a:t>MW</a:t>
            </a:r>
            <a:endParaRPr sz="853" dirty="0">
              <a:latin typeface="Arial"/>
              <a:cs typeface="Arial"/>
            </a:endParaRPr>
          </a:p>
          <a:p>
            <a:pPr marL="10319">
              <a:spcBef>
                <a:spcPts val="930"/>
              </a:spcBef>
            </a:pPr>
            <a:r>
              <a:rPr sz="853" spc="-37" dirty="0">
                <a:latin typeface="Arial Black"/>
                <a:cs typeface="Arial Black"/>
              </a:rPr>
              <a:t>Building</a:t>
            </a:r>
            <a:r>
              <a:rPr sz="853" spc="-45" dirty="0">
                <a:latin typeface="Arial Black"/>
                <a:cs typeface="Arial Black"/>
              </a:rPr>
              <a:t> </a:t>
            </a:r>
            <a:r>
              <a:rPr sz="853" spc="-16" dirty="0">
                <a:latin typeface="Arial Black"/>
                <a:cs typeface="Arial Black"/>
              </a:rPr>
              <a:t>type</a:t>
            </a:r>
            <a:endParaRPr sz="853" dirty="0">
              <a:latin typeface="Arial Black"/>
              <a:cs typeface="Arial Black"/>
            </a:endParaRPr>
          </a:p>
          <a:p>
            <a:pPr marL="10319">
              <a:spcBef>
                <a:spcPts val="500"/>
              </a:spcBef>
            </a:pPr>
            <a:r>
              <a:rPr lang="en-US" sz="853" spc="-8" dirty="0">
                <a:latin typeface="Arial"/>
                <a:cs typeface="Arial"/>
              </a:rPr>
              <a:t>7</a:t>
            </a:r>
            <a:r>
              <a:rPr sz="853" spc="-8" dirty="0">
                <a:latin typeface="Arial"/>
                <a:cs typeface="Arial"/>
              </a:rPr>
              <a:t>-</a:t>
            </a:r>
            <a:r>
              <a:rPr sz="853" dirty="0">
                <a:latin typeface="Arial"/>
                <a:cs typeface="Arial"/>
              </a:rPr>
              <a:t>story,</a:t>
            </a:r>
            <a:r>
              <a:rPr sz="853" spc="276" dirty="0">
                <a:latin typeface="Arial"/>
                <a:cs typeface="Arial"/>
              </a:rPr>
              <a:t> </a:t>
            </a:r>
            <a:r>
              <a:rPr sz="853" dirty="0">
                <a:latin typeface="Arial"/>
                <a:cs typeface="Arial"/>
              </a:rPr>
              <a:t>purpose-built,</a:t>
            </a:r>
            <a:r>
              <a:rPr sz="853" spc="276" dirty="0">
                <a:latin typeface="Arial"/>
                <a:cs typeface="Arial"/>
              </a:rPr>
              <a:t> </a:t>
            </a:r>
            <a:r>
              <a:rPr sz="853" spc="41" dirty="0">
                <a:latin typeface="Arial"/>
                <a:cs typeface="Arial"/>
              </a:rPr>
              <a:t>multi-</a:t>
            </a:r>
            <a:r>
              <a:rPr sz="853" spc="-8" dirty="0">
                <a:latin typeface="Arial"/>
                <a:cs typeface="Arial"/>
              </a:rPr>
              <a:t>tenant</a:t>
            </a:r>
            <a:endParaRPr sz="853" dirty="0">
              <a:latin typeface="Arial"/>
              <a:cs typeface="Arial"/>
            </a:endParaRPr>
          </a:p>
          <a:p>
            <a:pPr marL="10319" marR="4128">
              <a:lnSpc>
                <a:spcPct val="150000"/>
              </a:lnSpc>
              <a:spcBef>
                <a:spcPts val="479"/>
              </a:spcBef>
            </a:pPr>
            <a:r>
              <a:rPr sz="853" spc="-45" dirty="0">
                <a:latin typeface="Arial Black"/>
                <a:cs typeface="Arial Black"/>
              </a:rPr>
              <a:t>Seismic/ﬂood</a:t>
            </a:r>
            <a:r>
              <a:rPr sz="853" spc="4" dirty="0">
                <a:latin typeface="Arial Black"/>
                <a:cs typeface="Arial Black"/>
              </a:rPr>
              <a:t> </a:t>
            </a:r>
            <a:r>
              <a:rPr sz="853" spc="-49" dirty="0">
                <a:latin typeface="Arial Black"/>
                <a:cs typeface="Arial Black"/>
              </a:rPr>
              <a:t>resistant</a:t>
            </a:r>
            <a:r>
              <a:rPr sz="853" spc="-8" dirty="0">
                <a:latin typeface="Arial Black"/>
                <a:cs typeface="Arial Black"/>
              </a:rPr>
              <a:t> design </a:t>
            </a:r>
            <a:r>
              <a:rPr sz="853" spc="16" dirty="0">
                <a:latin typeface="Arial"/>
                <a:cs typeface="Arial"/>
              </a:rPr>
              <a:t>Intermediate</a:t>
            </a:r>
            <a:r>
              <a:rPr sz="853" spc="106" dirty="0">
                <a:latin typeface="Arial"/>
                <a:cs typeface="Arial"/>
              </a:rPr>
              <a:t> </a:t>
            </a:r>
            <a:r>
              <a:rPr sz="853" spc="16" dirty="0">
                <a:latin typeface="Arial"/>
                <a:cs typeface="Arial"/>
              </a:rPr>
              <a:t>layer</a:t>
            </a:r>
            <a:r>
              <a:rPr sz="853" spc="114" dirty="0">
                <a:latin typeface="Arial"/>
                <a:cs typeface="Arial"/>
              </a:rPr>
              <a:t> </a:t>
            </a:r>
            <a:r>
              <a:rPr sz="853" spc="-8" dirty="0">
                <a:latin typeface="Arial"/>
                <a:cs typeface="Arial"/>
              </a:rPr>
              <a:t>vibration</a:t>
            </a:r>
            <a:r>
              <a:rPr sz="853" spc="406" dirty="0">
                <a:latin typeface="Arial"/>
                <a:cs typeface="Arial"/>
              </a:rPr>
              <a:t>  </a:t>
            </a:r>
            <a:r>
              <a:rPr sz="853" spc="8" dirty="0">
                <a:latin typeface="Arial"/>
                <a:cs typeface="Arial"/>
              </a:rPr>
              <a:t>isolation</a:t>
            </a:r>
            <a:r>
              <a:rPr sz="853" spc="114" dirty="0">
                <a:latin typeface="Arial"/>
                <a:cs typeface="Arial"/>
              </a:rPr>
              <a:t> </a:t>
            </a:r>
            <a:r>
              <a:rPr sz="853" spc="8" dirty="0">
                <a:latin typeface="Arial"/>
                <a:cs typeface="Arial"/>
              </a:rPr>
              <a:t>structure</a:t>
            </a:r>
            <a:r>
              <a:rPr sz="853" spc="191" dirty="0">
                <a:latin typeface="Arial"/>
                <a:cs typeface="Arial"/>
              </a:rPr>
              <a:t> </a:t>
            </a:r>
            <a:r>
              <a:rPr sz="853" spc="8" dirty="0">
                <a:latin typeface="Arial"/>
                <a:cs typeface="Arial"/>
              </a:rPr>
              <a:t>with</a:t>
            </a:r>
            <a:r>
              <a:rPr sz="853" spc="223" dirty="0">
                <a:latin typeface="Arial"/>
                <a:cs typeface="Arial"/>
              </a:rPr>
              <a:t> </a:t>
            </a:r>
            <a:r>
              <a:rPr sz="853" spc="-8" dirty="0">
                <a:latin typeface="Arial"/>
                <a:cs typeface="Arial"/>
              </a:rPr>
              <a:t>seismic </a:t>
            </a:r>
            <a:r>
              <a:rPr sz="853" spc="8" dirty="0">
                <a:latin typeface="Arial"/>
                <a:cs typeface="Arial"/>
              </a:rPr>
              <a:t>vibration</a:t>
            </a:r>
            <a:r>
              <a:rPr sz="853" spc="171" dirty="0">
                <a:latin typeface="Arial"/>
                <a:cs typeface="Arial"/>
              </a:rPr>
              <a:t> </a:t>
            </a:r>
            <a:r>
              <a:rPr sz="853" spc="8" dirty="0">
                <a:latin typeface="Arial"/>
                <a:cs typeface="Arial"/>
              </a:rPr>
              <a:t>control</a:t>
            </a:r>
            <a:r>
              <a:rPr sz="853" spc="81" dirty="0">
                <a:latin typeface="Arial"/>
                <a:cs typeface="Arial"/>
              </a:rPr>
              <a:t> </a:t>
            </a:r>
            <a:r>
              <a:rPr sz="853" spc="8" dirty="0">
                <a:latin typeface="Arial"/>
                <a:cs typeface="Arial"/>
              </a:rPr>
              <a:t>oil</a:t>
            </a:r>
            <a:r>
              <a:rPr sz="853" spc="175" dirty="0">
                <a:latin typeface="Arial"/>
                <a:cs typeface="Arial"/>
              </a:rPr>
              <a:t> </a:t>
            </a:r>
            <a:r>
              <a:rPr sz="853" spc="8" dirty="0">
                <a:latin typeface="Arial"/>
                <a:cs typeface="Arial"/>
              </a:rPr>
              <a:t>damper</a:t>
            </a:r>
            <a:r>
              <a:rPr sz="853" spc="65" dirty="0">
                <a:latin typeface="Arial"/>
                <a:cs typeface="Arial"/>
              </a:rPr>
              <a:t> </a:t>
            </a:r>
            <a:r>
              <a:rPr sz="853" spc="57" dirty="0">
                <a:latin typeface="Arial"/>
                <a:cs typeface="Arial"/>
              </a:rPr>
              <a:t>on</a:t>
            </a:r>
            <a:r>
              <a:rPr sz="853" spc="73" dirty="0">
                <a:latin typeface="Arial"/>
                <a:cs typeface="Arial"/>
              </a:rPr>
              <a:t> </a:t>
            </a:r>
            <a:r>
              <a:rPr sz="853" spc="-16" dirty="0">
                <a:latin typeface="Arial"/>
                <a:cs typeface="Arial"/>
              </a:rPr>
              <a:t>each </a:t>
            </a:r>
            <a:r>
              <a:rPr sz="853" dirty="0">
                <a:latin typeface="Arial"/>
                <a:cs typeface="Arial"/>
              </a:rPr>
              <a:t>floor.</a:t>
            </a:r>
            <a:r>
              <a:rPr sz="853" spc="85" dirty="0">
                <a:latin typeface="Arial"/>
                <a:cs typeface="Arial"/>
              </a:rPr>
              <a:t> </a:t>
            </a:r>
            <a:r>
              <a:rPr sz="853" dirty="0">
                <a:latin typeface="Arial"/>
                <a:cs typeface="Arial"/>
              </a:rPr>
              <a:t>Built</a:t>
            </a:r>
            <a:r>
              <a:rPr sz="853" spc="61" dirty="0">
                <a:latin typeface="Arial"/>
                <a:cs typeface="Arial"/>
              </a:rPr>
              <a:t> </a:t>
            </a:r>
            <a:r>
              <a:rPr sz="853" dirty="0">
                <a:latin typeface="Arial"/>
                <a:cs typeface="Arial"/>
              </a:rPr>
              <a:t>in</a:t>
            </a:r>
            <a:r>
              <a:rPr sz="853" spc="93" dirty="0">
                <a:latin typeface="Arial"/>
                <a:cs typeface="Arial"/>
              </a:rPr>
              <a:t> </a:t>
            </a:r>
            <a:r>
              <a:rPr sz="853" dirty="0">
                <a:latin typeface="Arial"/>
                <a:cs typeface="Arial"/>
              </a:rPr>
              <a:t>an</a:t>
            </a:r>
            <a:r>
              <a:rPr sz="853" spc="16" dirty="0">
                <a:latin typeface="Arial"/>
                <a:cs typeface="Arial"/>
              </a:rPr>
              <a:t> </a:t>
            </a:r>
            <a:r>
              <a:rPr sz="853" dirty="0">
                <a:latin typeface="Arial"/>
                <a:cs typeface="Arial"/>
              </a:rPr>
              <a:t>area</a:t>
            </a:r>
            <a:r>
              <a:rPr sz="853" spc="77" dirty="0">
                <a:latin typeface="Arial"/>
                <a:cs typeface="Arial"/>
              </a:rPr>
              <a:t> </a:t>
            </a:r>
            <a:r>
              <a:rPr sz="853" spc="49" dirty="0">
                <a:latin typeface="Arial"/>
                <a:cs typeface="Arial"/>
              </a:rPr>
              <a:t>with</a:t>
            </a:r>
            <a:r>
              <a:rPr sz="853" spc="16" dirty="0">
                <a:latin typeface="Arial"/>
                <a:cs typeface="Arial"/>
              </a:rPr>
              <a:t> </a:t>
            </a:r>
            <a:r>
              <a:rPr sz="853" dirty="0">
                <a:latin typeface="Arial"/>
                <a:cs typeface="Arial"/>
              </a:rPr>
              <a:t>a </a:t>
            </a:r>
            <a:r>
              <a:rPr sz="853" spc="53" dirty="0">
                <a:latin typeface="Arial"/>
                <a:cs typeface="Arial"/>
              </a:rPr>
              <a:t>low</a:t>
            </a:r>
            <a:r>
              <a:rPr sz="853" spc="-8" dirty="0">
                <a:latin typeface="Arial"/>
                <a:cs typeface="Arial"/>
              </a:rPr>
              <a:t> </a:t>
            </a:r>
            <a:r>
              <a:rPr sz="853" spc="-16" dirty="0">
                <a:latin typeface="Arial"/>
                <a:cs typeface="Arial"/>
              </a:rPr>
              <a:t>risk </a:t>
            </a:r>
            <a:r>
              <a:rPr sz="853" spc="61" dirty="0">
                <a:latin typeface="Arial"/>
                <a:cs typeface="Arial"/>
              </a:rPr>
              <a:t>of</a:t>
            </a:r>
            <a:r>
              <a:rPr sz="853" spc="-28" dirty="0">
                <a:latin typeface="Arial"/>
                <a:cs typeface="Arial"/>
              </a:rPr>
              <a:t> </a:t>
            </a:r>
            <a:r>
              <a:rPr sz="853" spc="41" dirty="0">
                <a:latin typeface="Arial"/>
                <a:cs typeface="Arial"/>
              </a:rPr>
              <a:t>flooding</a:t>
            </a:r>
            <a:r>
              <a:rPr sz="853" spc="-12" dirty="0">
                <a:latin typeface="Arial"/>
                <a:cs typeface="Arial"/>
              </a:rPr>
              <a:t> </a:t>
            </a:r>
            <a:r>
              <a:rPr sz="853" dirty="0">
                <a:latin typeface="Arial"/>
                <a:cs typeface="Arial"/>
              </a:rPr>
              <a:t>based</a:t>
            </a:r>
            <a:r>
              <a:rPr sz="853" spc="-16" dirty="0">
                <a:latin typeface="Arial"/>
                <a:cs typeface="Arial"/>
              </a:rPr>
              <a:t> </a:t>
            </a:r>
            <a:r>
              <a:rPr sz="853" spc="57" dirty="0">
                <a:latin typeface="Arial"/>
                <a:cs typeface="Arial"/>
              </a:rPr>
              <a:t>on</a:t>
            </a:r>
            <a:r>
              <a:rPr sz="853" spc="-16" dirty="0">
                <a:latin typeface="Arial"/>
                <a:cs typeface="Arial"/>
              </a:rPr>
              <a:t> </a:t>
            </a:r>
            <a:r>
              <a:rPr sz="853" spc="24" dirty="0">
                <a:latin typeface="Arial"/>
                <a:cs typeface="Arial"/>
              </a:rPr>
              <a:t>the </a:t>
            </a:r>
            <a:r>
              <a:rPr sz="853" spc="37" dirty="0">
                <a:latin typeface="Arial"/>
                <a:cs typeface="Arial"/>
              </a:rPr>
              <a:t>government-</a:t>
            </a:r>
            <a:r>
              <a:rPr sz="853" dirty="0">
                <a:latin typeface="Arial"/>
                <a:cs typeface="Arial"/>
              </a:rPr>
              <a:t>issued</a:t>
            </a:r>
            <a:r>
              <a:rPr sz="853" spc="81" dirty="0">
                <a:latin typeface="Arial"/>
                <a:cs typeface="Arial"/>
              </a:rPr>
              <a:t> </a:t>
            </a:r>
            <a:r>
              <a:rPr sz="853" dirty="0">
                <a:latin typeface="Arial"/>
                <a:cs typeface="Arial"/>
              </a:rPr>
              <a:t>hazard</a:t>
            </a:r>
            <a:r>
              <a:rPr sz="853" spc="85" dirty="0">
                <a:latin typeface="Arial"/>
                <a:cs typeface="Arial"/>
              </a:rPr>
              <a:t> </a:t>
            </a:r>
            <a:r>
              <a:rPr sz="853" spc="-16" dirty="0">
                <a:latin typeface="Arial"/>
                <a:cs typeface="Arial"/>
              </a:rPr>
              <a:t>map.</a:t>
            </a:r>
            <a:endParaRPr sz="853" dirty="0">
              <a:latin typeface="Arial"/>
              <a:cs typeface="Arial"/>
            </a:endParaRPr>
          </a:p>
          <a:p>
            <a:pPr marL="10319">
              <a:spcBef>
                <a:spcPts val="930"/>
              </a:spcBef>
            </a:pPr>
            <a:r>
              <a:rPr sz="853" spc="-8" dirty="0">
                <a:latin typeface="Arial Black"/>
                <a:cs typeface="Arial Black"/>
              </a:rPr>
              <a:t>Parking</a:t>
            </a:r>
            <a:endParaRPr sz="853" dirty="0">
              <a:latin typeface="Arial Black"/>
              <a:cs typeface="Arial Black"/>
            </a:endParaRPr>
          </a:p>
          <a:p>
            <a:pPr marL="10319">
              <a:spcBef>
                <a:spcPts val="500"/>
              </a:spcBef>
            </a:pPr>
            <a:r>
              <a:rPr sz="853" spc="-8" dirty="0">
                <a:latin typeface="Arial"/>
                <a:cs typeface="Arial"/>
              </a:rPr>
              <a:t>Available</a:t>
            </a:r>
            <a:endParaRPr sz="853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05675" y="1610321"/>
            <a:ext cx="2600325" cy="4604742"/>
          </a:xfrm>
          <a:custGeom>
            <a:avLst/>
            <a:gdLst/>
            <a:ahLst/>
            <a:cxnLst/>
            <a:rect l="l" t="t" r="r" b="b"/>
            <a:pathLst>
              <a:path w="3200400" h="5667375">
                <a:moveTo>
                  <a:pt x="3200400" y="0"/>
                </a:moveTo>
                <a:lnTo>
                  <a:pt x="0" y="0"/>
                </a:lnTo>
                <a:lnTo>
                  <a:pt x="0" y="5667375"/>
                </a:lnTo>
                <a:lnTo>
                  <a:pt x="3200400" y="5667375"/>
                </a:lnTo>
                <a:lnTo>
                  <a:pt x="3200400" y="0"/>
                </a:lnTo>
                <a:close/>
              </a:path>
            </a:pathLst>
          </a:custGeom>
          <a:solidFill>
            <a:srgbClr val="000028"/>
          </a:solid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8" name="object 8"/>
          <p:cNvSpPr txBox="1"/>
          <p:nvPr/>
        </p:nvSpPr>
        <p:spPr>
          <a:xfrm>
            <a:off x="7537124" y="2380048"/>
            <a:ext cx="980281" cy="925253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0319">
              <a:spcBef>
                <a:spcPts val="650"/>
              </a:spcBef>
            </a:pPr>
            <a:r>
              <a:rPr sz="894" spc="-61" dirty="0">
                <a:solidFill>
                  <a:srgbClr val="FFFFFF"/>
                </a:solidFill>
                <a:latin typeface="Arial Black"/>
                <a:cs typeface="Arial Black"/>
              </a:rPr>
              <a:t>Diesel</a:t>
            </a:r>
            <a:r>
              <a:rPr sz="894" spc="-53" dirty="0">
                <a:solidFill>
                  <a:srgbClr val="FFFFFF"/>
                </a:solidFill>
                <a:latin typeface="Arial Black"/>
                <a:cs typeface="Arial Black"/>
              </a:rPr>
              <a:t> Fuel </a:t>
            </a:r>
            <a:r>
              <a:rPr sz="894" spc="-16" dirty="0">
                <a:solidFill>
                  <a:srgbClr val="FFFFFF"/>
                </a:solidFill>
                <a:latin typeface="Arial Black"/>
                <a:cs typeface="Arial Black"/>
              </a:rPr>
              <a:t>tank</a:t>
            </a:r>
            <a:endParaRPr sz="894" dirty="0">
              <a:latin typeface="Arial Black"/>
              <a:cs typeface="Arial Black"/>
            </a:endParaRPr>
          </a:p>
          <a:p>
            <a:pPr marL="10319">
              <a:spcBef>
                <a:spcPts val="577"/>
              </a:spcBef>
            </a:pPr>
            <a:r>
              <a:rPr sz="894" spc="-8" dirty="0">
                <a:solidFill>
                  <a:srgbClr val="FFFFFF"/>
                </a:solidFill>
                <a:latin typeface="Arial"/>
                <a:cs typeface="Arial"/>
              </a:rPr>
              <a:t>Back-</a:t>
            </a:r>
            <a:r>
              <a:rPr sz="894" spc="53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89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94" spc="41" dirty="0">
                <a:solidFill>
                  <a:srgbClr val="FFFFFF"/>
                </a:solidFill>
                <a:latin typeface="Arial"/>
                <a:cs typeface="Arial"/>
              </a:rPr>
              <a:t>time:</a:t>
            </a:r>
            <a:r>
              <a:rPr sz="894" spc="-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94" spc="-20" dirty="0">
                <a:solidFill>
                  <a:srgbClr val="FFFFFF"/>
                </a:solidFill>
                <a:latin typeface="Arial"/>
                <a:cs typeface="Arial"/>
              </a:rPr>
              <a:t>48h</a:t>
            </a:r>
            <a:endParaRPr sz="894" dirty="0">
              <a:latin typeface="Arial"/>
              <a:cs typeface="Arial"/>
            </a:endParaRPr>
          </a:p>
          <a:p>
            <a:pPr>
              <a:spcBef>
                <a:spcPts val="98"/>
              </a:spcBef>
            </a:pPr>
            <a:endParaRPr sz="894" dirty="0">
              <a:latin typeface="Arial"/>
              <a:cs typeface="Arial"/>
            </a:endParaRPr>
          </a:p>
          <a:p>
            <a:pPr marL="10319"/>
            <a:r>
              <a:rPr sz="894" spc="-53" dirty="0">
                <a:solidFill>
                  <a:srgbClr val="FFFFFF"/>
                </a:solidFill>
                <a:latin typeface="Arial Black"/>
                <a:cs typeface="Arial Black"/>
              </a:rPr>
              <a:t>Designed</a:t>
            </a:r>
            <a:r>
              <a:rPr sz="894" spc="-37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94" spc="-20" dirty="0">
                <a:solidFill>
                  <a:srgbClr val="FFFFFF"/>
                </a:solidFill>
                <a:latin typeface="Arial Black"/>
                <a:cs typeface="Arial Black"/>
              </a:rPr>
              <a:t>PUE</a:t>
            </a:r>
            <a:endParaRPr sz="894" dirty="0">
              <a:latin typeface="Arial Black"/>
              <a:cs typeface="Arial Black"/>
            </a:endParaRPr>
          </a:p>
          <a:p>
            <a:pPr marL="10319">
              <a:spcBef>
                <a:spcPts val="512"/>
              </a:spcBef>
            </a:pPr>
            <a:r>
              <a:rPr sz="894" dirty="0">
                <a:solidFill>
                  <a:srgbClr val="FFFFFF"/>
                </a:solidFill>
                <a:latin typeface="Arial"/>
                <a:cs typeface="Arial"/>
              </a:rPr>
              <a:t>Annual:</a:t>
            </a:r>
            <a:r>
              <a:rPr sz="894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94" spc="-16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lang="en-US" altLang="ja-JP" sz="894" spc="-16" dirty="0">
                <a:solidFill>
                  <a:srgbClr val="FFFFFF"/>
                </a:solidFill>
                <a:latin typeface="Arial"/>
                <a:cs typeface="Arial"/>
              </a:rPr>
              <a:t>57</a:t>
            </a:r>
            <a:endParaRPr sz="894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37124" y="3681765"/>
            <a:ext cx="2052915" cy="1007351"/>
          </a:xfrm>
          <a:prstGeom prst="rect">
            <a:avLst/>
          </a:prstGeom>
        </p:spPr>
        <p:txBody>
          <a:bodyPr vert="horz" wrap="square" lIns="0" tIns="88225" rIns="0" bIns="0" rtlCol="0">
            <a:spAutoFit/>
          </a:bodyPr>
          <a:lstStyle/>
          <a:p>
            <a:pPr marL="10319">
              <a:spcBef>
                <a:spcPts val="695"/>
              </a:spcBef>
            </a:pPr>
            <a:r>
              <a:rPr sz="975" spc="-8" dirty="0">
                <a:solidFill>
                  <a:srgbClr val="FF7900"/>
                </a:solidFill>
                <a:latin typeface="Arial Black"/>
                <a:cs typeface="Arial Black"/>
              </a:rPr>
              <a:t>Security</a:t>
            </a:r>
            <a:endParaRPr sz="975">
              <a:latin typeface="Arial Black"/>
              <a:cs typeface="Arial Black"/>
            </a:endParaRPr>
          </a:p>
          <a:p>
            <a:pPr marL="10319" marR="4128">
              <a:lnSpc>
                <a:spcPct val="151100"/>
              </a:lnSpc>
              <a:spcBef>
                <a:spcPts val="12"/>
              </a:spcBef>
            </a:pPr>
            <a:r>
              <a:rPr sz="853" dirty="0">
                <a:solidFill>
                  <a:srgbClr val="FFFFFF"/>
                </a:solidFill>
                <a:latin typeface="Arial"/>
                <a:cs typeface="Arial"/>
              </a:rPr>
              <a:t>24</a:t>
            </a:r>
            <a:r>
              <a:rPr sz="853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dirty="0">
                <a:solidFill>
                  <a:srgbClr val="FFFFFF"/>
                </a:solidFill>
                <a:latin typeface="Arial"/>
                <a:cs typeface="Arial"/>
              </a:rPr>
              <a:t>×</a:t>
            </a:r>
            <a:r>
              <a:rPr sz="853" spc="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dirty="0">
                <a:solidFill>
                  <a:srgbClr val="FFFFFF"/>
                </a:solidFill>
                <a:latin typeface="Arial"/>
                <a:cs typeface="Arial"/>
              </a:rPr>
              <a:t>365</a:t>
            </a:r>
            <a:r>
              <a:rPr sz="853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dirty="0">
                <a:solidFill>
                  <a:srgbClr val="FFFFFF"/>
                </a:solidFill>
                <a:latin typeface="Arial"/>
                <a:cs typeface="Arial"/>
              </a:rPr>
              <a:t>onsite</a:t>
            </a:r>
            <a:r>
              <a:rPr sz="853" spc="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dirty="0">
                <a:solidFill>
                  <a:srgbClr val="FFFFFF"/>
                </a:solidFill>
                <a:latin typeface="Arial"/>
                <a:cs typeface="Arial"/>
              </a:rPr>
              <a:t>security</a:t>
            </a:r>
            <a:r>
              <a:rPr sz="853" spc="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853" spc="6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spc="28" dirty="0">
                <a:solidFill>
                  <a:srgbClr val="FFFFFF"/>
                </a:solidFill>
                <a:latin typeface="Arial"/>
                <a:cs typeface="Arial"/>
              </a:rPr>
              <a:t>monitoring, </a:t>
            </a:r>
            <a:r>
              <a:rPr sz="853" spc="-61" dirty="0">
                <a:solidFill>
                  <a:srgbClr val="FFFFFF"/>
                </a:solidFill>
                <a:latin typeface="Arial"/>
                <a:cs typeface="Arial"/>
              </a:rPr>
              <a:t>CCTV,</a:t>
            </a:r>
            <a:r>
              <a:rPr sz="853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dirty="0">
                <a:solidFill>
                  <a:srgbClr val="FFFFFF"/>
                </a:solidFill>
                <a:latin typeface="Arial"/>
                <a:cs typeface="Arial"/>
              </a:rPr>
              <a:t>Card </a:t>
            </a:r>
            <a:r>
              <a:rPr sz="853" spc="-8" dirty="0">
                <a:solidFill>
                  <a:srgbClr val="FFFFFF"/>
                </a:solidFill>
                <a:latin typeface="Arial"/>
                <a:cs typeface="Arial"/>
              </a:rPr>
              <a:t>Readers,</a:t>
            </a:r>
            <a:r>
              <a:rPr sz="853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spc="-8" dirty="0">
                <a:solidFill>
                  <a:srgbClr val="FFFFFF"/>
                </a:solidFill>
                <a:latin typeface="Arial"/>
                <a:cs typeface="Arial"/>
              </a:rPr>
              <a:t>Biometrics </a:t>
            </a:r>
            <a:r>
              <a:rPr sz="853" spc="24" dirty="0">
                <a:solidFill>
                  <a:srgbClr val="FFFFFF"/>
                </a:solidFill>
                <a:latin typeface="Arial"/>
                <a:cs typeface="Arial"/>
              </a:rPr>
              <a:t>Identification,</a:t>
            </a:r>
            <a:r>
              <a:rPr sz="853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spc="24" dirty="0">
                <a:solidFill>
                  <a:srgbClr val="FFFFFF"/>
                </a:solidFill>
                <a:latin typeface="Arial"/>
                <a:cs typeface="Arial"/>
              </a:rPr>
              <a:t>Tailgating</a:t>
            </a:r>
            <a:r>
              <a:rPr sz="853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3" spc="-8" dirty="0">
                <a:solidFill>
                  <a:srgbClr val="FFFFFF"/>
                </a:solidFill>
                <a:latin typeface="Arial"/>
                <a:cs typeface="Arial"/>
              </a:rPr>
              <a:t>Prevention System</a:t>
            </a:r>
            <a:endParaRPr sz="853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81086" y="939602"/>
            <a:ext cx="7286453" cy="1244651"/>
          </a:xfrm>
          <a:prstGeom prst="rect">
            <a:avLst/>
          </a:prstGeom>
        </p:spPr>
        <p:txBody>
          <a:bodyPr vert="horz" wrap="square" lIns="0" tIns="13414" rIns="0" bIns="0" rtlCol="0" anchor="t">
            <a:spAutoFit/>
          </a:bodyPr>
          <a:lstStyle/>
          <a:p>
            <a:pPr marL="4128">
              <a:lnSpc>
                <a:spcPct val="100000"/>
              </a:lnSpc>
              <a:spcBef>
                <a:spcPts val="106"/>
              </a:spcBef>
            </a:pPr>
            <a:r>
              <a:rPr spc="-199" dirty="0"/>
              <a:t>Site</a:t>
            </a:r>
            <a:r>
              <a:rPr spc="-191" dirty="0"/>
              <a:t> </a:t>
            </a:r>
            <a:r>
              <a:rPr spc="-130" dirty="0"/>
              <a:t>Overview</a:t>
            </a:r>
            <a:r>
              <a:rPr spc="-183" dirty="0"/>
              <a:t> </a:t>
            </a:r>
            <a:r>
              <a:rPr spc="-142" dirty="0">
                <a:solidFill>
                  <a:srgbClr val="FC7900"/>
                </a:solidFill>
              </a:rPr>
              <a:t>Design</a:t>
            </a:r>
            <a:r>
              <a:rPr spc="-175" dirty="0">
                <a:solidFill>
                  <a:srgbClr val="FC7900"/>
                </a:solidFill>
              </a:rPr>
              <a:t> </a:t>
            </a:r>
            <a:r>
              <a:rPr spc="-150" dirty="0">
                <a:solidFill>
                  <a:srgbClr val="FC7900"/>
                </a:solidFill>
              </a:rPr>
              <a:t>Specification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984885" y="6566498"/>
            <a:ext cx="1425575" cy="2336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767676"/>
                </a:solidFill>
                <a:latin typeface="Arial"/>
                <a:cs typeface="Arial"/>
              </a:defRPr>
            </a:lvl1pPr>
          </a:lstStyle>
          <a:p>
            <a:pPr marL="10319">
              <a:spcBef>
                <a:spcPts val="150"/>
              </a:spcBef>
            </a:pPr>
            <a:r>
              <a:rPr lang="en-US"/>
              <a:t>Strictly</a:t>
            </a:r>
            <a:r>
              <a:rPr lang="en-US" spc="215"/>
              <a:t> </a:t>
            </a:r>
            <a:r>
              <a:rPr lang="en-US" spc="-10"/>
              <a:t>Confidential</a:t>
            </a:r>
            <a:endParaRPr spc="-8"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1368785" y="6566498"/>
            <a:ext cx="260350" cy="2336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767676"/>
                </a:solidFill>
                <a:latin typeface="Arial"/>
                <a:cs typeface="Arial"/>
              </a:defRPr>
            </a:lvl1pPr>
          </a:lstStyle>
          <a:p>
            <a:pPr marL="121920">
              <a:spcBef>
                <a:spcPts val="185"/>
              </a:spcBef>
            </a:pPr>
            <a:fld id="{81D60167-4931-47E6-BA6A-407CBD079E47}" type="slidenum">
              <a:rPr lang="en-US" altLang="ja-JP" spc="-50" smtClean="0"/>
              <a:pPr marL="121920">
                <a:spcBef>
                  <a:spcPts val="185"/>
                </a:spcBef>
              </a:pPr>
              <a:t>2</a:t>
            </a:fld>
            <a:endParaRPr spc="-2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0BEFF1E-8735-30E7-D42A-D36B899A14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3" y="248509"/>
            <a:ext cx="1013332" cy="57364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Custom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7A00"/>
      </a:accent1>
      <a:accent2>
        <a:srgbClr val="3B7DFF"/>
      </a:accent2>
      <a:accent3>
        <a:srgbClr val="0329A1"/>
      </a:accent3>
      <a:accent4>
        <a:srgbClr val="000329"/>
      </a:accent4>
      <a:accent5>
        <a:srgbClr val="5B9BD5"/>
      </a:accent5>
      <a:accent6>
        <a:srgbClr val="C55A11"/>
      </a:accent6>
      <a:hlink>
        <a:srgbClr val="0563C1"/>
      </a:hlink>
      <a:folHlink>
        <a:srgbClr val="954F72"/>
      </a:folHlink>
    </a:clrScheme>
    <a:fontScheme name="Custom 4">
      <a:majorFont>
        <a:latin typeface="Noto Sans"/>
        <a:ea typeface=""/>
        <a:cs typeface=""/>
      </a:majorFont>
      <a:minorFont>
        <a:latin typeface="Noto Sans 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F795DBF-74BB-4D37-A673-8DF36C031692}" vid="{5C46F9BE-1E42-4DE4-AB95-78E6E3A836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FBC00327E0B0409E8680C0DBB96651" ma:contentTypeVersion="16" ma:contentTypeDescription="Create a new document." ma:contentTypeScope="" ma:versionID="11ae42caa08880453a25e5c298719083">
  <xsd:schema xmlns:xsd="http://www.w3.org/2001/XMLSchema" xmlns:xs="http://www.w3.org/2001/XMLSchema" xmlns:p="http://schemas.microsoft.com/office/2006/metadata/properties" xmlns:ns2="0e84f953-41ec-451b-8e02-381d6015db75" xmlns:ns3="7941225c-e292-4835-bb1c-fc7e39cd3ef5" targetNamespace="http://schemas.microsoft.com/office/2006/metadata/properties" ma:root="true" ma:fieldsID="888ea2a74ca00ee04747d6f4f3d17ce6" ns2:_="" ns3:_="">
    <xsd:import namespace="0e84f953-41ec-451b-8e02-381d6015db75"/>
    <xsd:import namespace="7941225c-e292-4835-bb1c-fc7e39cd3e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84f953-41ec-451b-8e02-381d6015db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014e59c-743f-4cb4-8403-544890de36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41225c-e292-4835-bb1c-fc7e39cd3ef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9d2468f-74de-4441-b387-311712f50467}" ma:internalName="TaxCatchAll" ma:showField="CatchAllData" ma:web="7941225c-e292-4835-bb1c-fc7e39cd3e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84f953-41ec-451b-8e02-381d6015db75">
      <Terms xmlns="http://schemas.microsoft.com/office/infopath/2007/PartnerControls"/>
    </lcf76f155ced4ddcb4097134ff3c332f>
    <TaxCatchAll xmlns="7941225c-e292-4835-bb1c-fc7e39cd3ef5" xsi:nil="true"/>
  </documentManagement>
</p:properties>
</file>

<file path=customXml/itemProps1.xml><?xml version="1.0" encoding="utf-8"?>
<ds:datastoreItem xmlns:ds="http://schemas.openxmlformats.org/officeDocument/2006/customXml" ds:itemID="{463AFB40-91CA-4228-8DF7-F4D65FD571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4A83CB-18C5-4CCA-9102-FFBF4E2D26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84f953-41ec-451b-8e02-381d6015db75"/>
    <ds:schemaRef ds:uri="7941225c-e292-4835-bb1c-fc7e39cd3e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D2FF59-42DA-4223-B9C0-B80D5A57E61F}">
  <ds:schemaRefs>
    <ds:schemaRef ds:uri="http://schemas.microsoft.com/office/2006/metadata/properties"/>
    <ds:schemaRef ds:uri="http://schemas.microsoft.com/office/infopath/2007/PartnerControls"/>
    <ds:schemaRef ds:uri="0e84f953-41ec-451b-8e02-381d6015db75"/>
    <ds:schemaRef ds:uri="7941225c-e292-4835-bb1c-fc7e39cd3ef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130</TotalTime>
  <Words>488</Words>
  <Application>Microsoft Office PowerPoint</Application>
  <PresentationFormat>A4 纸张(210x297 毫米)</PresentationFormat>
  <Paragraphs>82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2" baseType="lpstr">
      <vt:lpstr>Noto Sans </vt:lpstr>
      <vt:lpstr>Noto Sans Black</vt:lpstr>
      <vt:lpstr>Noto Sans Light</vt:lpstr>
      <vt:lpstr>Arial</vt:lpstr>
      <vt:lpstr>Arial Black</vt:lpstr>
      <vt:lpstr>Calibri</vt:lpstr>
      <vt:lpstr>Noto Sans</vt:lpstr>
      <vt:lpstr>Times New Roman</vt:lpstr>
      <vt:lpstr>Wingdings</vt:lpstr>
      <vt:lpstr>Office テーマ</vt:lpstr>
      <vt:lpstr>Site Overview</vt:lpstr>
      <vt:lpstr>Site Overview Design Specification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Site Overview</dc:title>
  <dc:creator>Zhengwen Min</dc:creator>
  <cp:lastModifiedBy>かいぎょく おう</cp:lastModifiedBy>
  <cp:revision>3</cp:revision>
  <dcterms:created xsi:type="dcterms:W3CDTF">2024-12-13T02:18:20Z</dcterms:created>
  <dcterms:modified xsi:type="dcterms:W3CDTF">2025-01-06T10:40:00Z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0x01010019FBC00327E0B0409E8680C0DBB96651</vt:lpwstr>
  </property>
  <property fmtid="{D5CDD505-2E9C-101B-9397-08002B2CF9AE}" pid="3" name="MSIP_Label_5a6ce8dc-3863-49bd-9626-dabd9fe99f09_Enabled">
    <vt:lpwstr>true</vt:lpwstr>
  </property>
  <property fmtid="{D5CDD505-2E9C-101B-9397-08002B2CF9AE}" pid="4" name="MSIP_Label_5a6ce8dc-3863-49bd-9626-dabd9fe99f09_SetDate">
    <vt:lpwstr>2023-06-07T00:48:24Z</vt:lpwstr>
  </property>
  <property fmtid="{D5CDD505-2E9C-101B-9397-08002B2CF9AE}" pid="5" name="MSIP_Label_5a6ce8dc-3863-49bd-9626-dabd9fe99f09_Method">
    <vt:lpwstr>Privileged</vt:lpwstr>
  </property>
  <property fmtid="{D5CDD505-2E9C-101B-9397-08002B2CF9AE}" pid="6" name="MSIP_Label_5a6ce8dc-3863-49bd-9626-dabd9fe99f09_Name">
    <vt:lpwstr>DE-Public</vt:lpwstr>
  </property>
  <property fmtid="{D5CDD505-2E9C-101B-9397-08002B2CF9AE}" pid="7" name="MSIP_Label_5a6ce8dc-3863-49bd-9626-dabd9fe99f09_SiteId">
    <vt:lpwstr>66b71967-90a5-4e76-a605-7960523117bd</vt:lpwstr>
  </property>
  <property fmtid="{D5CDD505-2E9C-101B-9397-08002B2CF9AE}" pid="8" name="MSIP_Label_5a6ce8dc-3863-49bd-9626-dabd9fe99f09_ActionId">
    <vt:lpwstr>70f71263-120e-4e78-8d94-83da95c008ae</vt:lpwstr>
  </property>
  <property fmtid="{D5CDD505-2E9C-101B-9397-08002B2CF9AE}" pid="9" name="MSIP_Label_5a6ce8dc-3863-49bd-9626-dabd9fe99f09_ContentBits">
    <vt:lpwstr>0</vt:lpwstr>
  </property>
</Properties>
</file>